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1" r:id="rId2"/>
    <p:sldMasterId id="2147483674" r:id="rId3"/>
    <p:sldMasterId id="2147483701" r:id="rId4"/>
    <p:sldMasterId id="2147483714" r:id="rId5"/>
    <p:sldMasterId id="2147483728" r:id="rId6"/>
  </p:sldMasterIdLst>
  <p:notesMasterIdLst>
    <p:notesMasterId r:id="rId96"/>
  </p:notesMasterIdLst>
  <p:handoutMasterIdLst>
    <p:handoutMasterId r:id="rId97"/>
  </p:handoutMasterIdLst>
  <p:sldIdLst>
    <p:sldId id="818" r:id="rId7"/>
    <p:sldId id="819" r:id="rId8"/>
    <p:sldId id="820" r:id="rId9"/>
    <p:sldId id="776" r:id="rId10"/>
    <p:sldId id="649" r:id="rId11"/>
    <p:sldId id="651" r:id="rId12"/>
    <p:sldId id="721" r:id="rId13"/>
    <p:sldId id="724" r:id="rId14"/>
    <p:sldId id="655" r:id="rId15"/>
    <p:sldId id="657" r:id="rId16"/>
    <p:sldId id="672" r:id="rId17"/>
    <p:sldId id="780" r:id="rId18"/>
    <p:sldId id="929" r:id="rId19"/>
    <p:sldId id="823" r:id="rId20"/>
    <p:sldId id="824" r:id="rId21"/>
    <p:sldId id="939" r:id="rId22"/>
    <p:sldId id="930" r:id="rId23"/>
    <p:sldId id="673" r:id="rId24"/>
    <p:sldId id="730" r:id="rId25"/>
    <p:sldId id="729" r:id="rId26"/>
    <p:sldId id="731" r:id="rId27"/>
    <p:sldId id="781" r:id="rId28"/>
    <p:sldId id="827" r:id="rId29"/>
    <p:sldId id="828" r:id="rId30"/>
    <p:sldId id="931" r:id="rId31"/>
    <p:sldId id="734" r:id="rId32"/>
    <p:sldId id="735" r:id="rId33"/>
    <p:sldId id="667" r:id="rId34"/>
    <p:sldId id="736" r:id="rId35"/>
    <p:sldId id="737" r:id="rId36"/>
    <p:sldId id="738" r:id="rId37"/>
    <p:sldId id="739" r:id="rId38"/>
    <p:sldId id="741" r:id="rId39"/>
    <p:sldId id="783" r:id="rId40"/>
    <p:sldId id="809" r:id="rId41"/>
    <p:sldId id="810" r:id="rId42"/>
    <p:sldId id="831" r:id="rId43"/>
    <p:sldId id="832" r:id="rId44"/>
    <p:sldId id="932" r:id="rId45"/>
    <p:sldId id="743" r:id="rId46"/>
    <p:sldId id="686" r:id="rId47"/>
    <p:sldId id="744" r:id="rId48"/>
    <p:sldId id="784" r:id="rId49"/>
    <p:sldId id="785" r:id="rId50"/>
    <p:sldId id="747" r:id="rId51"/>
    <p:sldId id="749" r:id="rId52"/>
    <p:sldId id="691" r:id="rId53"/>
    <p:sldId id="835" r:id="rId54"/>
    <p:sldId id="836" r:id="rId55"/>
    <p:sldId id="933" r:id="rId56"/>
    <p:sldId id="786" r:id="rId57"/>
    <p:sldId id="751" r:id="rId58"/>
    <p:sldId id="794" r:id="rId59"/>
    <p:sldId id="753" r:id="rId60"/>
    <p:sldId id="754" r:id="rId61"/>
    <p:sldId id="934" r:id="rId62"/>
    <p:sldId id="839" r:id="rId63"/>
    <p:sldId id="840" r:id="rId64"/>
    <p:sldId id="935" r:id="rId65"/>
    <p:sldId id="862" r:id="rId66"/>
    <p:sldId id="864" r:id="rId67"/>
    <p:sldId id="865" r:id="rId68"/>
    <p:sldId id="866" r:id="rId69"/>
    <p:sldId id="867" r:id="rId70"/>
    <p:sldId id="868" r:id="rId71"/>
    <p:sldId id="869" r:id="rId72"/>
    <p:sldId id="870" r:id="rId73"/>
    <p:sldId id="871" r:id="rId74"/>
    <p:sldId id="920" r:id="rId75"/>
    <p:sldId id="921" r:id="rId76"/>
    <p:sldId id="936" r:id="rId77"/>
    <p:sldId id="879" r:id="rId78"/>
    <p:sldId id="880" r:id="rId79"/>
    <p:sldId id="884" r:id="rId80"/>
    <p:sldId id="885" r:id="rId81"/>
    <p:sldId id="886" r:id="rId82"/>
    <p:sldId id="887" r:id="rId83"/>
    <p:sldId id="938" r:id="rId84"/>
    <p:sldId id="924" r:id="rId85"/>
    <p:sldId id="925" r:id="rId86"/>
    <p:sldId id="937" r:id="rId87"/>
    <p:sldId id="889" r:id="rId88"/>
    <p:sldId id="890" r:id="rId89"/>
    <p:sldId id="891" r:id="rId90"/>
    <p:sldId id="892" r:id="rId91"/>
    <p:sldId id="893" r:id="rId92"/>
    <p:sldId id="894" r:id="rId93"/>
    <p:sldId id="895" r:id="rId94"/>
    <p:sldId id="896" r:id="rId95"/>
  </p:sldIdLst>
  <p:sldSz cx="9144000" cy="6858000" type="screen4x3"/>
  <p:notesSz cx="7004050" cy="929005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5">
          <p15:clr>
            <a:srgbClr val="A4A3A4"/>
          </p15:clr>
        </p15:guide>
        <p15:guide id="2" pos="220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66"/>
    <a:srgbClr val="0000BF"/>
    <a:srgbClr val="006600"/>
    <a:srgbClr val="99CCFF"/>
    <a:srgbClr val="000099"/>
    <a:srgbClr val="800000"/>
    <a:srgbClr val="CC0000"/>
    <a:srgbClr val="A50021"/>
    <a:srgbClr val="DDEEFF"/>
    <a:srgbClr val="000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1" autoAdjust="0"/>
    <p:restoredTop sz="82667" autoAdjust="0"/>
  </p:normalViewPr>
  <p:slideViewPr>
    <p:cSldViewPr>
      <p:cViewPr varScale="1">
        <p:scale>
          <a:sx n="62" d="100"/>
          <a:sy n="62" d="100"/>
        </p:scale>
        <p:origin x="127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158"/>
    </p:cViewPr>
  </p:sorterViewPr>
  <p:notesViewPr>
    <p:cSldViewPr>
      <p:cViewPr>
        <p:scale>
          <a:sx n="75" d="100"/>
          <a:sy n="75" d="100"/>
        </p:scale>
        <p:origin x="-2406" y="-246"/>
      </p:cViewPr>
      <p:guideLst>
        <p:guide orient="horz" pos="2925"/>
        <p:guide pos="220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9.xml"/><Relationship Id="rId21" Type="http://schemas.openxmlformats.org/officeDocument/2006/relationships/slide" Target="slides/slide24.xml"/><Relationship Id="rId42" Type="http://schemas.openxmlformats.org/officeDocument/2006/relationships/slide" Target="slides/slide46.xml"/><Relationship Id="rId47" Type="http://schemas.openxmlformats.org/officeDocument/2006/relationships/slide" Target="slides/slide52.xml"/><Relationship Id="rId63" Type="http://schemas.openxmlformats.org/officeDocument/2006/relationships/slide" Target="slides/slide70.xml"/><Relationship Id="rId68" Type="http://schemas.openxmlformats.org/officeDocument/2006/relationships/slide" Target="slides/slide75.xml"/><Relationship Id="rId16" Type="http://schemas.openxmlformats.org/officeDocument/2006/relationships/slide" Target="slides/slide18.xml"/><Relationship Id="rId11" Type="http://schemas.openxmlformats.org/officeDocument/2006/relationships/slide" Target="slides/slide12.xml"/><Relationship Id="rId32" Type="http://schemas.openxmlformats.org/officeDocument/2006/relationships/slide" Target="slides/slide35.xml"/><Relationship Id="rId37" Type="http://schemas.openxmlformats.org/officeDocument/2006/relationships/slide" Target="slides/slide41.xml"/><Relationship Id="rId53" Type="http://schemas.openxmlformats.org/officeDocument/2006/relationships/slide" Target="slides/slide59.xml"/><Relationship Id="rId58" Type="http://schemas.openxmlformats.org/officeDocument/2006/relationships/slide" Target="slides/slide64.xml"/><Relationship Id="rId74" Type="http://schemas.openxmlformats.org/officeDocument/2006/relationships/slide" Target="slides/slide82.xml"/><Relationship Id="rId79" Type="http://schemas.openxmlformats.org/officeDocument/2006/relationships/slide" Target="slides/slide87.xml"/><Relationship Id="rId5" Type="http://schemas.openxmlformats.org/officeDocument/2006/relationships/slide" Target="slides/slide6.xml"/><Relationship Id="rId61" Type="http://schemas.openxmlformats.org/officeDocument/2006/relationships/slide" Target="slides/slide67.xml"/><Relationship Id="rId19" Type="http://schemas.openxmlformats.org/officeDocument/2006/relationships/slide" Target="slides/slide21.xml"/><Relationship Id="rId14" Type="http://schemas.openxmlformats.org/officeDocument/2006/relationships/slide" Target="slides/slide16.xml"/><Relationship Id="rId22" Type="http://schemas.openxmlformats.org/officeDocument/2006/relationships/slide" Target="slides/slide25.xml"/><Relationship Id="rId27" Type="http://schemas.openxmlformats.org/officeDocument/2006/relationships/slide" Target="slides/slide30.xml"/><Relationship Id="rId30" Type="http://schemas.openxmlformats.org/officeDocument/2006/relationships/slide" Target="slides/slide33.xml"/><Relationship Id="rId35" Type="http://schemas.openxmlformats.org/officeDocument/2006/relationships/slide" Target="slides/slide39.xml"/><Relationship Id="rId43" Type="http://schemas.openxmlformats.org/officeDocument/2006/relationships/slide" Target="slides/slide47.xml"/><Relationship Id="rId48" Type="http://schemas.openxmlformats.org/officeDocument/2006/relationships/slide" Target="slides/slide53.xml"/><Relationship Id="rId56" Type="http://schemas.openxmlformats.org/officeDocument/2006/relationships/slide" Target="slides/slide62.xml"/><Relationship Id="rId64" Type="http://schemas.openxmlformats.org/officeDocument/2006/relationships/slide" Target="slides/slide71.xml"/><Relationship Id="rId69" Type="http://schemas.openxmlformats.org/officeDocument/2006/relationships/slide" Target="slides/slide76.xml"/><Relationship Id="rId77" Type="http://schemas.openxmlformats.org/officeDocument/2006/relationships/slide" Target="slides/slide85.xml"/><Relationship Id="rId8" Type="http://schemas.openxmlformats.org/officeDocument/2006/relationships/slide" Target="slides/slide9.xml"/><Relationship Id="rId51" Type="http://schemas.openxmlformats.org/officeDocument/2006/relationships/slide" Target="slides/slide56.xml"/><Relationship Id="rId72" Type="http://schemas.openxmlformats.org/officeDocument/2006/relationships/slide" Target="slides/slide80.xml"/><Relationship Id="rId80" Type="http://schemas.openxmlformats.org/officeDocument/2006/relationships/slide" Target="slides/slide88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9.xml"/><Relationship Id="rId25" Type="http://schemas.openxmlformats.org/officeDocument/2006/relationships/slide" Target="slides/slide28.xml"/><Relationship Id="rId33" Type="http://schemas.openxmlformats.org/officeDocument/2006/relationships/slide" Target="slides/slide36.xml"/><Relationship Id="rId38" Type="http://schemas.openxmlformats.org/officeDocument/2006/relationships/slide" Target="slides/slide42.xml"/><Relationship Id="rId46" Type="http://schemas.openxmlformats.org/officeDocument/2006/relationships/slide" Target="slides/slide51.xml"/><Relationship Id="rId59" Type="http://schemas.openxmlformats.org/officeDocument/2006/relationships/slide" Target="slides/slide65.xml"/><Relationship Id="rId67" Type="http://schemas.openxmlformats.org/officeDocument/2006/relationships/slide" Target="slides/slide74.xml"/><Relationship Id="rId20" Type="http://schemas.openxmlformats.org/officeDocument/2006/relationships/slide" Target="slides/slide22.xml"/><Relationship Id="rId41" Type="http://schemas.openxmlformats.org/officeDocument/2006/relationships/slide" Target="slides/slide45.xml"/><Relationship Id="rId54" Type="http://schemas.openxmlformats.org/officeDocument/2006/relationships/slide" Target="slides/slide60.xml"/><Relationship Id="rId62" Type="http://schemas.openxmlformats.org/officeDocument/2006/relationships/slide" Target="slides/slide68.xml"/><Relationship Id="rId70" Type="http://schemas.openxmlformats.org/officeDocument/2006/relationships/slide" Target="slides/slide77.xml"/><Relationship Id="rId75" Type="http://schemas.openxmlformats.org/officeDocument/2006/relationships/slide" Target="slides/slide83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6.xml"/><Relationship Id="rId28" Type="http://schemas.openxmlformats.org/officeDocument/2006/relationships/slide" Target="slides/slide31.xml"/><Relationship Id="rId36" Type="http://schemas.openxmlformats.org/officeDocument/2006/relationships/slide" Target="slides/slide40.xml"/><Relationship Id="rId49" Type="http://schemas.openxmlformats.org/officeDocument/2006/relationships/slide" Target="slides/slide54.xml"/><Relationship Id="rId57" Type="http://schemas.openxmlformats.org/officeDocument/2006/relationships/slide" Target="slides/slide63.xml"/><Relationship Id="rId10" Type="http://schemas.openxmlformats.org/officeDocument/2006/relationships/slide" Target="slides/slide11.xml"/><Relationship Id="rId31" Type="http://schemas.openxmlformats.org/officeDocument/2006/relationships/slide" Target="slides/slide34.xml"/><Relationship Id="rId44" Type="http://schemas.openxmlformats.org/officeDocument/2006/relationships/slide" Target="slides/slide49.xml"/><Relationship Id="rId52" Type="http://schemas.openxmlformats.org/officeDocument/2006/relationships/slide" Target="slides/slide58.xml"/><Relationship Id="rId60" Type="http://schemas.openxmlformats.org/officeDocument/2006/relationships/slide" Target="slides/slide66.xml"/><Relationship Id="rId65" Type="http://schemas.openxmlformats.org/officeDocument/2006/relationships/slide" Target="slides/slide72.xml"/><Relationship Id="rId73" Type="http://schemas.openxmlformats.org/officeDocument/2006/relationships/slide" Target="slides/slide81.xml"/><Relationship Id="rId78" Type="http://schemas.openxmlformats.org/officeDocument/2006/relationships/slide" Target="slides/slide86.xml"/><Relationship Id="rId81" Type="http://schemas.openxmlformats.org/officeDocument/2006/relationships/slide" Target="slides/slide89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39" Type="http://schemas.openxmlformats.org/officeDocument/2006/relationships/slide" Target="slides/slide43.xml"/><Relationship Id="rId34" Type="http://schemas.openxmlformats.org/officeDocument/2006/relationships/slide" Target="slides/slide38.xml"/><Relationship Id="rId50" Type="http://schemas.openxmlformats.org/officeDocument/2006/relationships/slide" Target="slides/slide55.xml"/><Relationship Id="rId55" Type="http://schemas.openxmlformats.org/officeDocument/2006/relationships/slide" Target="slides/slide61.xml"/><Relationship Id="rId76" Type="http://schemas.openxmlformats.org/officeDocument/2006/relationships/slide" Target="slides/slide84.xml"/><Relationship Id="rId7" Type="http://schemas.openxmlformats.org/officeDocument/2006/relationships/slide" Target="slides/slide8.xml"/><Relationship Id="rId71" Type="http://schemas.openxmlformats.org/officeDocument/2006/relationships/slide" Target="slides/slide78.xml"/><Relationship Id="rId2" Type="http://schemas.openxmlformats.org/officeDocument/2006/relationships/slide" Target="slides/slide3.xml"/><Relationship Id="rId29" Type="http://schemas.openxmlformats.org/officeDocument/2006/relationships/slide" Target="slides/slide32.xml"/><Relationship Id="rId24" Type="http://schemas.openxmlformats.org/officeDocument/2006/relationships/slide" Target="slides/slide27.xml"/><Relationship Id="rId40" Type="http://schemas.openxmlformats.org/officeDocument/2006/relationships/slide" Target="slides/slide44.xml"/><Relationship Id="rId45" Type="http://schemas.openxmlformats.org/officeDocument/2006/relationships/slide" Target="slides/slide50.xml"/><Relationship Id="rId66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360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8938" y="4413250"/>
            <a:ext cx="6303962" cy="41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71" tIns="45130" rIns="91871" bIns="451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703263"/>
            <a:ext cx="4627562" cy="3470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137057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3921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21E94-6898-45D4-82A9-0CB78651A0CF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8966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5526-E211-44B5-A24E-7811A09A695B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84979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54013"/>
            <a:ext cx="2095500" cy="5589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54013"/>
            <a:ext cx="6134100" cy="5589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FCDA-2A80-4CF5-9064-5989B6945831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52471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BC4A-9745-4B40-90A3-85D16372BF5A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26161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CBC5C-D1F4-42C5-89A4-52A94EAB7E62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0492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AFFF-0B81-4685-9019-0982B026016B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6783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A446-33B6-4040-B93D-BF63A540FB96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61440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C92D-FBC2-4FB1-B325-CE254A126E39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81682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4029-AE50-4554-8A5C-01FD83C9DD0E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45478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08CC9-21B2-495F-A2FC-34B1A8CEBFA0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82484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53C-B6CD-4290-B728-02980ABB0A8C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51482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4CFC-1E7A-4EB0-AA7C-5A3133295EEA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7363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BA3D-EF0C-4CB9-A8E7-369F1479F8D5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38663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0E9F-E107-4617-B116-83662F447381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49820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DEA1-1B31-4730-92B3-33BA51E4D7C4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58640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B3799-E875-4A11-83B1-50CC83148868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06898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95" y="275333"/>
            <a:ext cx="8230810" cy="1143000"/>
          </a:xfrm>
          <a:prstGeom prst="rect">
            <a:avLst/>
          </a:prstGeom>
        </p:spPr>
        <p:txBody>
          <a:bodyPr lIns="86493" tIns="43247" rIns="86493" bIns="4324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95" y="1599903"/>
            <a:ext cx="8230810" cy="4525863"/>
          </a:xfrm>
          <a:prstGeom prst="rect">
            <a:avLst/>
          </a:prstGeom>
        </p:spPr>
        <p:txBody>
          <a:bodyPr lIns="86493" tIns="43247" rIns="86493" bIns="4324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7B7A-D6AA-4E05-8B10-6073E12F418E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29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02FF1-4BD4-4F4B-A104-095F44E602B1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18015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FBC7F-65A6-4DB9-A5A7-6CF56FACAA60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56299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65A29-40C3-4E67-9C89-B15431774079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94219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D028-1C59-4CC6-A24B-20402A62CE6C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6025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B1ED-A13E-4B8D-BABB-4984414DE658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86451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816-474A-44A1-879E-109539610330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24557"/>
      </p:ext>
    </p:extLst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19E2-8CC5-4BF3-A7A0-A80EA62476B9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4370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CA58-DE5D-49A9-9713-A1C9350505DA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8190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4849-7FEE-4D9C-AC90-B22B100EE6F6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36456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FBF9-4056-4DE4-88F2-A1485BC56C9F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12867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0B039-305A-4A75-89CE-912D9A6F61E7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64647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B983-CE8B-451D-8846-AFAB10760610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41461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54013"/>
            <a:ext cx="2095500" cy="5589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54013"/>
            <a:ext cx="6134100" cy="5589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997F-6613-45A6-991B-9A72819DC12A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10374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6AA65-91ED-4F55-827A-164552502B7F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10130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41148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41148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3D9C6-5E21-4404-9FA1-8736EE40459C}" type="datetime1">
              <a:rPr lang="en-US" smtClean="0"/>
              <a:t>3/21/2022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99126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50EE9-5E9D-4561-9140-3C602C09FA47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6961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674E-1CFA-404B-89C2-9F7447B37A61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16399"/>
      </p:ext>
    </p:extLst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856D-E49A-4EA5-900D-5C477FA9AB44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14760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49EDC-34CA-4706-BC55-51875C061123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07631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F0076-CA3D-478F-BAC4-259E19D6E709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36272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7877-5856-466A-9F54-562586C63D05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36360"/>
      </p:ext>
    </p:extLst>
  </p:cSld>
  <p:clrMapOvr>
    <a:masterClrMapping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424B-129F-49B1-8EF4-16A878982462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24682"/>
      </p:ext>
    </p:extLst>
  </p:cSld>
  <p:clrMapOvr>
    <a:masterClrMapping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7DBA-025B-4F1E-874A-0DE421E714F6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74966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E46D-18AA-4E23-9286-E5FEA1A31D67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20"/>
      </p:ext>
    </p:extLst>
  </p:cSld>
  <p:clrMapOvr>
    <a:masterClrMapping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07D7-F0BB-47ED-934B-BC43D71B41B2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85877"/>
      </p:ext>
    </p:extLst>
  </p:cSld>
  <p:clrMapOvr>
    <a:masterClrMapping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EB667-D913-420B-BA69-E7A51784ECCB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2782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54013"/>
            <a:ext cx="2095500" cy="5589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54013"/>
            <a:ext cx="6134100" cy="5589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504-EED9-43B9-BCED-5E5DA0905208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54160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EE5F-1056-4F0A-AA92-C0F2B4F0B6B7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85720"/>
      </p:ext>
    </p:extLst>
  </p:cSld>
  <p:clrMapOvr>
    <a:masterClrMapping/>
  </p:clrMapOvr>
  <p:transition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0E13-E72C-437A-8773-7A6F1DFDB07F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80910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27A2-8C85-4FD1-8C3B-F3DDF2F9565D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6961"/>
      </p:ext>
    </p:extLst>
  </p:cSld>
  <p:clrMapOvr>
    <a:masterClrMapping/>
  </p:clrMapOvr>
  <p:transition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5BA8-2CAD-4702-8491-95694E798F02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14760"/>
      </p:ext>
    </p:extLst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E1974-EFC2-487B-B4CE-3B1FAE0C3E29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07631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01F6-2B80-45DF-B629-2F3D4860292B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36272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13BE-21C3-4AC6-BFAA-E333791B25A0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36360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4597A-432C-4E34-9F11-BEA4CD2458BC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24682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8BA6-6D25-4AD4-86B4-09D4BD043AEB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74966"/>
      </p:ext>
    </p:extLst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C551-8597-42C1-B7AC-C44DB5399A15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20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F00-D996-4624-92A0-54EFD08FA6EE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8587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E17E-E2C9-4B37-836B-B8DC7040E51C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44320"/>
      </p:ext>
    </p:extLst>
  </p:cSld>
  <p:clrMapOvr>
    <a:masterClrMapping/>
  </p:clrMapOvr>
  <p:transition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9FD2-BC78-4221-8FEE-07CF60326889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2782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54013"/>
            <a:ext cx="2095500" cy="5589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54013"/>
            <a:ext cx="6134100" cy="5589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45DE-E5A0-4545-AA46-DDC8052A14E1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54160"/>
      </p:ext>
    </p:extLst>
  </p:cSld>
  <p:clrMapOvr>
    <a:masterClrMapping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2DAD-2FE3-4525-8DE9-CE624651C2F0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80910"/>
      </p:ext>
    </p:extLst>
  </p:cSld>
  <p:clrMapOvr>
    <a:masterClrMapping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8BE4-D948-4884-880C-86D93C813D87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68065"/>
      </p:ext>
    </p:extLst>
  </p:cSld>
  <p:clrMapOvr>
    <a:masterClrMapping/>
  </p:clrMapOvr>
  <p:transition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4F811-E299-4D32-AD97-5670C644AB48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08"/>
      </p:ext>
    </p:extLst>
  </p:cSld>
  <p:clrMapOvr>
    <a:masterClrMapping/>
  </p:clrMapOvr>
  <p:transition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2DFE7-E5BA-490F-A49F-E5C80DF2430E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08218"/>
      </p:ext>
    </p:extLst>
  </p:cSld>
  <p:clrMapOvr>
    <a:masterClrMapping/>
  </p:clrMapOvr>
  <p:transition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9583-2FC8-42E7-90C9-5A42BD836D64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76630"/>
      </p:ext>
    </p:extLst>
  </p:cSld>
  <p:clrMapOvr>
    <a:masterClrMapping/>
  </p:clrMapOvr>
  <p:transition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F7C7F-CC0F-40A8-A412-B912DA0BC659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03619"/>
      </p:ext>
    </p:extLst>
  </p:cSld>
  <p:clrMapOvr>
    <a:masterClrMapping/>
  </p:clrMapOvr>
  <p:transition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C7AD3-63AC-4C7D-956A-82EC4E239184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29436"/>
      </p:ext>
    </p:extLst>
  </p:cSld>
  <p:clrMapOvr>
    <a:masterClrMapping/>
  </p:clrMapOvr>
  <p:transition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19E49-E7C7-439C-BA29-74896A12FF2D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09032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2D56-31A5-410B-B5E8-476753C101CE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8970"/>
      </p:ext>
    </p:extLst>
  </p:cSld>
  <p:clrMapOvr>
    <a:masterClrMapping/>
  </p:clrMapOvr>
  <p:transition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2660B-5CDD-462A-82DF-1E8F6E869D2F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01848"/>
      </p:ext>
    </p:extLst>
  </p:cSld>
  <p:clrMapOvr>
    <a:masterClrMapping/>
  </p:clrMapOvr>
  <p:transition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F9746-112E-4757-B829-F9B2E3D46818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40204"/>
      </p:ext>
    </p:extLst>
  </p:cSld>
  <p:clrMapOvr>
    <a:masterClrMapping/>
  </p:clrMapOvr>
  <p:transition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4924-95AB-43F0-8126-F7E2701A3F0B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72233"/>
      </p:ext>
    </p:extLst>
  </p:cSld>
  <p:clrMapOvr>
    <a:masterClrMapping/>
  </p:clrMapOvr>
  <p:transition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54013"/>
            <a:ext cx="2095500" cy="5589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54013"/>
            <a:ext cx="6134100" cy="5589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2A38E-DA2B-419B-95A9-C63167AEA60F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65040"/>
      </p:ext>
    </p:extLst>
  </p:cSld>
  <p:clrMapOvr>
    <a:masterClrMapping/>
  </p:clrMapOvr>
  <p:transition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350" y="354013"/>
            <a:ext cx="7607300" cy="56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DC395-7105-4961-82C4-2AB04C592FE5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68107"/>
      </p:ext>
    </p:extLst>
  </p:cSld>
  <p:clrMapOvr>
    <a:masterClrMapping/>
  </p:clrMapOvr>
  <p:transition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D58-7A06-4CF6-80E8-744F20A00409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32829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E12B-78B6-4E2A-8D7E-B7DF048D09B7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52259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E0E5-DB1D-4368-A5EA-8ACFEDF3C84A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87739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2562" tIns="46038" rIns="182562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BF8C4-07F3-45D6-818A-5D4C6D352DDA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EE078-AB57-4A94-A3E4-6BFF3F48EA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8577C-D128-4A9A-A9D5-50D0EFB1B736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1B368-7A23-4603-832B-505060A79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5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27" r:id="rId13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2562" tIns="46038" rIns="182562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94ECD-5230-42AB-A3C7-75D83D3189B0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A51D2-38C9-4A1F-A4F4-C64EE2180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2562" tIns="46038" rIns="182562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A265-76B5-42E1-86B4-55157CDA525F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E2C16-DD66-4C44-9640-DA56A2911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8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2562" tIns="46038" rIns="182562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ECBB7-1D68-4556-B588-A272D7530C96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4985-887A-4E06-994E-E6584F77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8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2562" tIns="46038" rIns="182562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792C6-5F05-40AE-AFFB-7C2503A1A24E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F5208-21FA-4DCB-A10E-0322D3189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1.wdp"/><Relationship Id="rId5" Type="http://schemas.openxmlformats.org/officeDocument/2006/relationships/image" Target="../media/image18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6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7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9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0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2.wdp"/><Relationship Id="rId5" Type="http://schemas.openxmlformats.org/officeDocument/2006/relationships/image" Target="../media/image29.png"/><Relationship Id="rId4" Type="http://schemas.microsoft.com/office/2007/relationships/hdphoto" Target="../media/hdphoto2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9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24.wdp"/><Relationship Id="rId5" Type="http://schemas.openxmlformats.org/officeDocument/2006/relationships/image" Target="../media/image31.png"/><Relationship Id="rId4" Type="http://schemas.microsoft.com/office/2007/relationships/hdphoto" Target="../media/hdphoto23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24.wdp"/><Relationship Id="rId5" Type="http://schemas.openxmlformats.org/officeDocument/2006/relationships/image" Target="../media/image31.png"/><Relationship Id="rId4" Type="http://schemas.microsoft.com/office/2007/relationships/hdphoto" Target="../media/hdphoto25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26.wdp"/><Relationship Id="rId5" Type="http://schemas.openxmlformats.org/officeDocument/2006/relationships/image" Target="../media/image33.png"/><Relationship Id="rId4" Type="http://schemas.microsoft.com/office/2007/relationships/hdphoto" Target="../media/hdphoto25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Relationship Id="rId4" Type="http://schemas.microsoft.com/office/2007/relationships/hdphoto" Target="../media/hdphoto27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29.wdp"/><Relationship Id="rId5" Type="http://schemas.openxmlformats.org/officeDocument/2006/relationships/image" Target="../media/image36.png"/><Relationship Id="rId4" Type="http://schemas.microsoft.com/office/2007/relationships/hdphoto" Target="../media/hdphoto28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31.wdp"/><Relationship Id="rId5" Type="http://schemas.openxmlformats.org/officeDocument/2006/relationships/image" Target="../media/image38.png"/><Relationship Id="rId4" Type="http://schemas.microsoft.com/office/2007/relationships/hdphoto" Target="../media/hdphoto30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0.xml"/><Relationship Id="rId4" Type="http://schemas.microsoft.com/office/2007/relationships/hdphoto" Target="../media/hdphoto32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Relationship Id="rId4" Type="http://schemas.microsoft.com/office/2007/relationships/hdphoto" Target="../media/hdphoto33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Relationship Id="rId4" Type="http://schemas.microsoft.com/office/2007/relationships/hdphoto" Target="../media/hdphoto34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35.wd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35.wd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microsoft.com/office/2007/relationships/hdphoto" Target="../media/hdphoto35.wd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35.wd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Relationship Id="rId4" Type="http://schemas.microsoft.com/office/2007/relationships/hdphoto" Target="../media/hdphoto36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Relationship Id="rId6" Type="http://schemas.microsoft.com/office/2007/relationships/hdphoto" Target="../media/hdphoto38.wdp"/><Relationship Id="rId5" Type="http://schemas.openxmlformats.org/officeDocument/2006/relationships/image" Target="../media/image44.png"/><Relationship Id="rId4" Type="http://schemas.microsoft.com/office/2007/relationships/hdphoto" Target="../media/hdphoto37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8.xml"/><Relationship Id="rId4" Type="http://schemas.microsoft.com/office/2007/relationships/hdphoto" Target="../media/hdphoto37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8.xml"/><Relationship Id="rId4" Type="http://schemas.microsoft.com/office/2007/relationships/hdphoto" Target="../media/hdphoto39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8.xml"/><Relationship Id="rId4" Type="http://schemas.microsoft.com/office/2007/relationships/hdphoto" Target="../media/hdphoto40.wdp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8.xml"/><Relationship Id="rId4" Type="http://schemas.microsoft.com/office/2007/relationships/hdphoto" Target="../media/hdphoto41.wdp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33400" y="1371600"/>
            <a:ext cx="777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18-1: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Cost behavior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18-2: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Mixed costs analysis</a:t>
            </a:r>
            <a:endParaRPr lang="en-US" altLang="en-US" sz="22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18-3: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Cost-volume-profit (CVP) analysis</a:t>
            </a:r>
            <a:endParaRPr lang="en-US" altLang="en-US" sz="22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18-4: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Break-even analysis</a:t>
            </a:r>
            <a:endParaRPr lang="en-US" altLang="en-US" sz="22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18-5: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Target net income &amp; margin of safety</a:t>
            </a:r>
            <a:endParaRPr lang="en-US" altLang="en-US" sz="22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19-2: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Sales mix and break-even sales</a:t>
            </a:r>
            <a:endParaRPr lang="en-US" altLang="en-US" sz="22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19-3: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Sales mix with limited resources</a:t>
            </a:r>
            <a:endParaRPr lang="en-US" altLang="en-US" sz="22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19-4: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Operating leverage and profitability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0286" y="405765"/>
            <a:ext cx="2249714" cy="677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6493" tIns="43247" rIns="86493" bIns="43247" anchor="ctr"/>
          <a:lstStyle/>
          <a:p>
            <a:pPr algn="l"/>
            <a:r>
              <a:rPr lang="en-US" altLang="en-US" b="1" dirty="0">
                <a:latin typeface="Liberation Sans" panose="020B0604020202020204" pitchFamily="34" charset="0"/>
              </a:rPr>
              <a:t>Lecture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540000" y="274320"/>
            <a:ext cx="62411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Cost-Volume-Profit Analysis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524000" y="485775"/>
            <a:ext cx="870858" cy="514350"/>
          </a:xfrm>
          <a:prstGeom prst="ellipse">
            <a:avLst/>
          </a:prstGeom>
          <a:solidFill>
            <a:srgbClr val="A500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6493" tIns="0" rIns="86493" bIns="43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86"/>
          <a:stretch/>
        </p:blipFill>
        <p:spPr bwMode="auto">
          <a:xfrm>
            <a:off x="1249339" y="3124200"/>
            <a:ext cx="6629400" cy="338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3749" name="Text Box 21"/>
          <p:cNvSpPr txBox="1">
            <a:spLocks noChangeArrowheads="1"/>
          </p:cNvSpPr>
          <p:nvPr/>
        </p:nvSpPr>
        <p:spPr bwMode="auto">
          <a:xfrm>
            <a:off x="533400" y="1295400"/>
            <a:ext cx="8305800" cy="17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200" dirty="0">
                <a:solidFill>
                  <a:schemeClr val="bg2"/>
                </a:solidFill>
                <a:latin typeface="Liberation Sans" panose="020B0604020202020204" pitchFamily="34" charset="0"/>
              </a:rPr>
              <a:t>Range of activity over which a company expects to operate during a year.</a:t>
            </a:r>
          </a:p>
          <a:p>
            <a:pPr>
              <a:lnSpc>
                <a:spcPct val="120000"/>
              </a:lnSpc>
              <a:defRPr/>
            </a:pPr>
            <a:r>
              <a:rPr lang="en-US" sz="2200" dirty="0">
                <a:solidFill>
                  <a:schemeClr val="bg2"/>
                </a:solidFill>
                <a:latin typeface="Liberation Sans" panose="020B0604020202020204" pitchFamily="34" charset="0"/>
              </a:rPr>
              <a:t>Within the relevant range, a </a:t>
            </a:r>
            <a:r>
              <a:rPr lang="en-US" sz="2200" b="1" dirty="0">
                <a:solidFill>
                  <a:schemeClr val="bg2"/>
                </a:solidFill>
                <a:latin typeface="Liberation Sans" panose="020B0604020202020204" pitchFamily="34" charset="0"/>
              </a:rPr>
              <a:t>linear relationship </a:t>
            </a:r>
            <a:r>
              <a:rPr lang="en-US" sz="2200" dirty="0">
                <a:solidFill>
                  <a:schemeClr val="bg2"/>
                </a:solidFill>
                <a:latin typeface="Liberation Sans" panose="020B0604020202020204" pitchFamily="34" charset="0"/>
              </a:rPr>
              <a:t>generally exists for both variable and fixed costs. </a:t>
            </a:r>
          </a:p>
        </p:txBody>
      </p:sp>
      <p:sp>
        <p:nvSpPr>
          <p:cNvPr id="20486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Relevant Range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953000" y="459699"/>
            <a:ext cx="3581400" cy="1694397"/>
            <a:chOff x="4724400" y="482695"/>
            <a:chExt cx="3581400" cy="1694397"/>
          </a:xfrm>
        </p:grpSpPr>
        <p:sp>
          <p:nvSpPr>
            <p:cNvPr id="2" name="Rectangle 1"/>
            <p:cNvSpPr/>
            <p:nvPr/>
          </p:nvSpPr>
          <p:spPr bwMode="auto">
            <a:xfrm>
              <a:off x="4953000" y="482695"/>
              <a:ext cx="3352800" cy="401496"/>
            </a:xfrm>
            <a:prstGeom prst="rect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Liberation Sans"/>
                </a:rPr>
                <a:t>Useful for CVP analysis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 bwMode="auto">
            <a:xfrm flipH="1">
              <a:off x="4724400" y="884191"/>
              <a:ext cx="1981200" cy="1292901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247" y="3276600"/>
            <a:ext cx="5528106" cy="326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7620000" cy="1981200"/>
          </a:xfrm>
          <a:noFill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marL="685800" lvl="1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Costs that have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both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a variable element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and 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a fixed element.</a:t>
            </a:r>
          </a:p>
          <a:p>
            <a:pPr marL="685800" lvl="1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Change in total but 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not proportionately 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with changes in activity level.</a:t>
            </a:r>
          </a:p>
        </p:txBody>
      </p:sp>
      <p:sp>
        <p:nvSpPr>
          <p:cNvPr id="22536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2537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Mixed Costs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09600" y="1422400"/>
            <a:ext cx="80010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5000"/>
              </a:lnSpc>
              <a:spcBef>
                <a:spcPct val="4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Helena Company, reports the following total costs at two levels of production.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09600" y="2417763"/>
            <a:ext cx="68580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5000"/>
              </a:lnSpc>
              <a:spcBef>
                <a:spcPct val="4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Classify each cost as </a:t>
            </a:r>
            <a:r>
              <a:rPr lang="en-US" altLang="en-US" sz="22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variable</a:t>
            </a:r>
            <a:r>
              <a:rPr lang="en-US" altLang="en-US" sz="2200" dirty="0">
                <a:latin typeface="Liberation Sans" panose="020B0604020202020204" pitchFamily="34" charset="0"/>
              </a:rPr>
              <a:t>, </a:t>
            </a:r>
            <a:r>
              <a:rPr lang="en-US" altLang="en-US" sz="2200" b="1" dirty="0">
                <a:solidFill>
                  <a:srgbClr val="006600"/>
                </a:solidFill>
                <a:latin typeface="Liberation Sans" panose="020B0604020202020204" pitchFamily="34" charset="0"/>
              </a:rPr>
              <a:t>fixed</a:t>
            </a:r>
            <a:r>
              <a:rPr lang="en-US" altLang="en-US" sz="2200" dirty="0">
                <a:latin typeface="Liberation Sans" panose="020B0604020202020204" pitchFamily="34" charset="0"/>
              </a:rPr>
              <a:t>, or </a:t>
            </a:r>
            <a:r>
              <a:rPr lang="en-US" altLang="en-US" sz="2200" b="1" dirty="0">
                <a:solidFill>
                  <a:srgbClr val="000099"/>
                </a:solidFill>
                <a:latin typeface="Liberation Sans" panose="020B0604020202020204" pitchFamily="34" charset="0"/>
              </a:rPr>
              <a:t>mixed</a:t>
            </a:r>
            <a:r>
              <a:rPr lang="en-US" altLang="en-US" sz="2200" dirty="0">
                <a:latin typeface="Liberation Sans" panose="020B0604020202020204" pitchFamily="34" charset="0"/>
              </a:rPr>
              <a:t>.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3316288"/>
            <a:ext cx="6215062" cy="2322512"/>
          </a:xfrm>
          <a:prstGeom prst="rect">
            <a:avLst/>
          </a:prstGeom>
          <a:noFill/>
          <a:ln w="19050" cap="sq">
            <a:solidFill>
              <a:srgbClr val="80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457200" y="3741738"/>
            <a:ext cx="1371600" cy="153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5000"/>
              </a:lnSpc>
              <a:spcBef>
                <a:spcPct val="40000"/>
              </a:spcBef>
            </a:pPr>
            <a:r>
              <a:rPr lang="en-US" altLang="en-US" sz="22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Variable</a:t>
            </a:r>
          </a:p>
          <a:p>
            <a:pPr>
              <a:lnSpc>
                <a:spcPct val="115000"/>
              </a:lnSpc>
              <a:spcBef>
                <a:spcPct val="40000"/>
              </a:spcBef>
            </a:pPr>
            <a:r>
              <a:rPr lang="en-US" altLang="en-US" sz="2200" b="1" dirty="0">
                <a:solidFill>
                  <a:srgbClr val="006600"/>
                </a:solidFill>
                <a:latin typeface="Liberation Sans" panose="020B0604020202020204" pitchFamily="34" charset="0"/>
              </a:rPr>
              <a:t>Fixed</a:t>
            </a:r>
          </a:p>
          <a:p>
            <a:pPr>
              <a:lnSpc>
                <a:spcPct val="115000"/>
              </a:lnSpc>
              <a:spcBef>
                <a:spcPct val="40000"/>
              </a:spcBef>
            </a:pPr>
            <a:r>
              <a:rPr lang="en-US" altLang="en-US" sz="2200" b="1" dirty="0">
                <a:solidFill>
                  <a:srgbClr val="000099"/>
                </a:solidFill>
                <a:latin typeface="Liberation Sans" panose="020B0604020202020204" pitchFamily="34" charset="0"/>
              </a:rPr>
              <a:t>Mixed</a:t>
            </a:r>
          </a:p>
        </p:txBody>
      </p:sp>
      <p:sp>
        <p:nvSpPr>
          <p:cNvPr id="978951" name="Line 7"/>
          <p:cNvSpPr>
            <a:spLocks noChangeShapeType="1"/>
          </p:cNvSpPr>
          <p:nvPr/>
        </p:nvSpPr>
        <p:spPr bwMode="auto">
          <a:xfrm flipV="1">
            <a:off x="1676400" y="3886200"/>
            <a:ext cx="990600" cy="152400"/>
          </a:xfrm>
          <a:prstGeom prst="line">
            <a:avLst/>
          </a:prstGeom>
          <a:noFill/>
          <a:ln w="19050" cap="sq">
            <a:solidFill>
              <a:srgbClr val="80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78952" name="Line 8"/>
          <p:cNvSpPr>
            <a:spLocks noChangeShapeType="1"/>
          </p:cNvSpPr>
          <p:nvPr/>
        </p:nvSpPr>
        <p:spPr bwMode="auto">
          <a:xfrm>
            <a:off x="1676400" y="4038600"/>
            <a:ext cx="990600" cy="304800"/>
          </a:xfrm>
          <a:prstGeom prst="line">
            <a:avLst/>
          </a:prstGeom>
          <a:noFill/>
          <a:ln w="19050" cap="sq">
            <a:solidFill>
              <a:srgbClr val="80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78953" name="Line 9"/>
          <p:cNvSpPr>
            <a:spLocks noChangeShapeType="1"/>
          </p:cNvSpPr>
          <p:nvPr/>
        </p:nvSpPr>
        <p:spPr bwMode="auto">
          <a:xfrm>
            <a:off x="1676400" y="4038600"/>
            <a:ext cx="990600" cy="609600"/>
          </a:xfrm>
          <a:prstGeom prst="line">
            <a:avLst/>
          </a:prstGeom>
          <a:noFill/>
          <a:ln w="19050" cap="sq">
            <a:solidFill>
              <a:srgbClr val="80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78954" name="Line 10"/>
          <p:cNvSpPr>
            <a:spLocks noChangeShapeType="1"/>
          </p:cNvSpPr>
          <p:nvPr/>
        </p:nvSpPr>
        <p:spPr bwMode="auto">
          <a:xfrm>
            <a:off x="1371600" y="4495800"/>
            <a:ext cx="1295400" cy="381000"/>
          </a:xfrm>
          <a:prstGeom prst="line">
            <a:avLst/>
          </a:prstGeom>
          <a:noFill/>
          <a:ln w="19050" cap="sq">
            <a:solidFill>
              <a:srgbClr val="0066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78955" name="Line 11"/>
          <p:cNvSpPr>
            <a:spLocks noChangeShapeType="1"/>
          </p:cNvSpPr>
          <p:nvPr/>
        </p:nvSpPr>
        <p:spPr bwMode="auto">
          <a:xfrm>
            <a:off x="1371600" y="4495800"/>
            <a:ext cx="1295400" cy="914400"/>
          </a:xfrm>
          <a:prstGeom prst="line">
            <a:avLst/>
          </a:prstGeom>
          <a:noFill/>
          <a:ln w="19050" cap="sq">
            <a:solidFill>
              <a:srgbClr val="0066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78956" name="Line 12"/>
          <p:cNvSpPr>
            <a:spLocks noChangeShapeType="1"/>
          </p:cNvSpPr>
          <p:nvPr/>
        </p:nvSpPr>
        <p:spPr bwMode="auto">
          <a:xfrm flipV="1">
            <a:off x="1447800" y="4114800"/>
            <a:ext cx="1219200" cy="914400"/>
          </a:xfrm>
          <a:prstGeom prst="line">
            <a:avLst/>
          </a:prstGeom>
          <a:noFill/>
          <a:ln w="19050" cap="sq">
            <a:solidFill>
              <a:srgbClr val="000099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78957" name="Line 13"/>
          <p:cNvSpPr>
            <a:spLocks noChangeShapeType="1"/>
          </p:cNvSpPr>
          <p:nvPr/>
        </p:nvSpPr>
        <p:spPr bwMode="auto">
          <a:xfrm>
            <a:off x="1447800" y="5029200"/>
            <a:ext cx="1219200" cy="152400"/>
          </a:xfrm>
          <a:prstGeom prst="line">
            <a:avLst/>
          </a:prstGeom>
          <a:noFill/>
          <a:ln w="19050" cap="sq">
            <a:solidFill>
              <a:srgbClr val="000099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8" name="Line 29"/>
          <p:cNvSpPr>
            <a:spLocks noChangeShapeType="1"/>
          </p:cNvSpPr>
          <p:nvPr/>
        </p:nvSpPr>
        <p:spPr bwMode="auto">
          <a:xfrm>
            <a:off x="290286" y="784324"/>
            <a:ext cx="8636000" cy="1489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593" tIns="42045" rIns="85593" bIns="42045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19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" y="395883"/>
            <a:ext cx="1669143" cy="604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357188"/>
            <a:ext cx="8636000" cy="82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586815"/>
            <a:ext cx="3144567" cy="4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72" y="571501"/>
            <a:ext cx="409385" cy="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38286" y="508909"/>
            <a:ext cx="5515429" cy="519373"/>
          </a:xfrm>
          <a:prstGeom prst="rect">
            <a:avLst/>
          </a:prstGeom>
          <a:noFill/>
        </p:spPr>
        <p:txBody>
          <a:bodyPr wrap="square" lIns="86493" tIns="43247" rIns="86493" bIns="43247" rtlCol="0">
            <a:spAutoFit/>
          </a:bodyPr>
          <a:lstStyle/>
          <a:p>
            <a:pPr marL="111120" algn="l"/>
            <a:r>
              <a:rPr lang="en-US" sz="28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Types of Costs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7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7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7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951" grpId="0" animBg="1"/>
      <p:bldP spid="978952" grpId="0" animBg="1"/>
      <p:bldP spid="978953" grpId="0" animBg="1"/>
      <p:bldP spid="978954" grpId="0" animBg="1"/>
      <p:bldP spid="978955" grpId="0" animBg="1"/>
      <p:bldP spid="978956" grpId="0" animBg="1"/>
      <p:bldP spid="9789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1" name="Rectangle 3"/>
          <p:cNvSpPr>
            <a:spLocks noChangeArrowheads="1"/>
          </p:cNvSpPr>
          <p:nvPr/>
        </p:nvSpPr>
        <p:spPr bwMode="auto">
          <a:xfrm>
            <a:off x="533400" y="1905000"/>
            <a:ext cx="80772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rIns="182562" bIns="46038"/>
          <a:lstStyle/>
          <a:p>
            <a:pPr marL="517525" indent="-517525">
              <a:lnSpc>
                <a:spcPct val="120000"/>
              </a:lnSpc>
              <a:spcBef>
                <a:spcPct val="40000"/>
              </a:spcBef>
              <a:buClr>
                <a:srgbClr val="FF0000"/>
              </a:buClr>
              <a:buSzPct val="75000"/>
              <a:defRPr/>
            </a:pP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The relevant range is:</a:t>
            </a:r>
          </a:p>
          <a:p>
            <a:pPr marL="682625" indent="-450850">
              <a:lnSpc>
                <a:spcPct val="120000"/>
              </a:lnSpc>
              <a:spcBef>
                <a:spcPct val="40000"/>
              </a:spcBef>
              <a:buSzPct val="100000"/>
              <a:buFont typeface="+mj-lt"/>
              <a:buAutoNum type="alphaLcPeriod"/>
              <a:defRPr/>
            </a:pP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The range of activity in which variable costs will be curvilinear.</a:t>
            </a:r>
          </a:p>
          <a:p>
            <a:pPr marL="682625" indent="-450850">
              <a:lnSpc>
                <a:spcPct val="120000"/>
              </a:lnSpc>
              <a:spcBef>
                <a:spcPct val="40000"/>
              </a:spcBef>
              <a:buSzPct val="100000"/>
              <a:buFont typeface="+mj-lt"/>
              <a:buAutoNum type="alphaLcPeriod"/>
              <a:defRPr/>
            </a:pP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The range of activity in which fixed costs will be curvilinear. </a:t>
            </a:r>
          </a:p>
          <a:p>
            <a:pPr marL="682625" indent="-450850">
              <a:lnSpc>
                <a:spcPct val="120000"/>
              </a:lnSpc>
              <a:spcBef>
                <a:spcPct val="40000"/>
              </a:spcBef>
              <a:buSzPct val="100000"/>
              <a:buFont typeface="+mj-lt"/>
              <a:buAutoNum type="alphaLcPeriod"/>
              <a:defRPr/>
            </a:pP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The range over which the company expects to operate during a year.</a:t>
            </a:r>
          </a:p>
          <a:p>
            <a:pPr marL="682625" indent="-450850">
              <a:lnSpc>
                <a:spcPct val="120000"/>
              </a:lnSpc>
              <a:spcBef>
                <a:spcPct val="40000"/>
              </a:spcBef>
              <a:buSzPct val="100000"/>
              <a:buFont typeface="+mj-lt"/>
              <a:buAutoNum type="alphaLcPeriod"/>
              <a:defRPr/>
            </a:pP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Usually from zero to 100% of operating capacity. </a:t>
            </a:r>
          </a:p>
        </p:txBody>
      </p:sp>
      <p:sp>
        <p:nvSpPr>
          <p:cNvPr id="21508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33400" y="1295400"/>
            <a:ext cx="41148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sz="3000" dirty="0">
                <a:solidFill>
                  <a:srgbClr val="0000FF">
                    <a:lumMod val="75000"/>
                  </a:srgbClr>
                </a:solidFill>
                <a:latin typeface="Liberation Sans" panose="020B0604020202020204" pitchFamily="34" charset="0"/>
              </a:rPr>
              <a:t>Question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FF">
                    <a:lumMod val="75000"/>
                  </a:srgbClr>
                </a:solidFill>
                <a:latin typeface="Liberation Sans" panose="020B0604020202020204" pitchFamily="34" charset="0"/>
              </a:rPr>
              <a:t>Relevant Range</a:t>
            </a:r>
          </a:p>
        </p:txBody>
      </p:sp>
      <p:sp>
        <p:nvSpPr>
          <p:cNvPr id="9" name="Notched Right Arrow 8"/>
          <p:cNvSpPr/>
          <p:nvPr/>
        </p:nvSpPr>
        <p:spPr bwMode="auto">
          <a:xfrm>
            <a:off x="152400" y="4351360"/>
            <a:ext cx="609600" cy="4572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565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18-2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Mixed Costs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08728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47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High-low method</a:t>
            </a:r>
            <a:endParaRPr lang="en-US" altLang="en-US" sz="1800" b="0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7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High-Low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5" descr="A graph displays scatter plot for metro transit company. The graph plots miles driven in thousands of miles versus cost in thousands of dollars . The points plotted in the graph are (20,000, 30,000), (30,000, 40,000), (35,000, 50,000), (40,000, 48,000), (42,000, 60,000), (45,000, 65,000). A red line connects the points, (0, 10,000), (20,000, 30,000), (30,000, 40,000), and (45,000, 65,000). The points (20,000, 30,000), and (45,000, 65,000) are highlighted.">
            <a:extLst>
              <a:ext uri="{FF2B5EF4-FFF2-40B4-BE49-F238E27FC236}">
                <a16:creationId xmlns:a16="http://schemas.microsoft.com/office/drawing/2014/main" id="{FB4B2EA1-DCB3-4090-9EA7-956F22AD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8" y="1524000"/>
            <a:ext cx="7345983" cy="419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55585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High-Low Method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33400" y="1371600"/>
            <a:ext cx="7924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1" dirty="0">
                <a:latin typeface="Liberation Sans" panose="020B0604020202020204" pitchFamily="34" charset="0"/>
              </a:rPr>
              <a:t>High-Low Method </a:t>
            </a:r>
            <a:r>
              <a:rPr lang="en-US" altLang="en-US" sz="2100" dirty="0">
                <a:latin typeface="Liberation Sans" panose="020B0604020202020204" pitchFamily="34" charset="0"/>
              </a:rPr>
              <a:t>uses the total costs incurred at the high and the low levels of activity to </a:t>
            </a:r>
            <a:r>
              <a:rPr lang="en-US" altLang="en-US" sz="2100" b="1" dirty="0">
                <a:latin typeface="Liberation Sans" panose="020B0604020202020204" pitchFamily="34" charset="0"/>
              </a:rPr>
              <a:t>classify mixed costs </a:t>
            </a:r>
            <a:r>
              <a:rPr lang="en-US" altLang="en-US" sz="2100" dirty="0">
                <a:latin typeface="Liberation Sans" panose="020B0604020202020204" pitchFamily="34" charset="0"/>
              </a:rPr>
              <a:t>into fixed and variable components.</a:t>
            </a:r>
          </a:p>
          <a:p>
            <a:pPr lvl="1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latin typeface="Liberation Sans" panose="020B0604020202020204" pitchFamily="34" charset="0"/>
              </a:rPr>
              <a:t>The difference in costs between the high and low levels represents variable costs, since only variable-cost element can change as activity levels change.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213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258175" cy="914400"/>
          </a:xfrm>
          <a:noFill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0" lvl="1" indent="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STEP 1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:  Determine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variable cost per unit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using </a:t>
            </a: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the  following formula:</a:t>
            </a:r>
          </a:p>
        </p:txBody>
      </p:sp>
      <p:sp>
        <p:nvSpPr>
          <p:cNvPr id="25606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High-Low Method</a:t>
            </a:r>
          </a:p>
        </p:txBody>
      </p:sp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8305800" cy="117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76182"/>
            <a:ext cx="8229600" cy="16582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305800" cy="835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0" indent="0">
              <a:lnSpc>
                <a:spcPct val="115000"/>
              </a:lnSpc>
              <a:spcBef>
                <a:spcPct val="40000"/>
              </a:spcBef>
              <a:buClrTx/>
              <a:buSzTx/>
              <a:buFontTx/>
              <a:buNone/>
              <a:tabLst>
                <a:tab pos="2057400" algn="l"/>
              </a:tabLst>
            </a:pP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Illustration: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 Metro Transit Company has the following maintenance costs and mileage data for its fleet of buses over a 6-month period.</a:t>
            </a:r>
          </a:p>
        </p:txBody>
      </p:sp>
      <p:sp>
        <p:nvSpPr>
          <p:cNvPr id="26629" name="Text Box 11"/>
          <p:cNvSpPr txBox="1">
            <a:spLocks noChangeArrowheads="1"/>
          </p:cNvSpPr>
          <p:nvPr/>
        </p:nvSpPr>
        <p:spPr bwMode="auto">
          <a:xfrm>
            <a:off x="609600" y="4800600"/>
            <a:ext cx="2286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Change in Costs</a:t>
            </a:r>
          </a:p>
        </p:txBody>
      </p:sp>
      <p:sp>
        <p:nvSpPr>
          <p:cNvPr id="860172" name="Text Box 12"/>
          <p:cNvSpPr txBox="1">
            <a:spLocks noChangeArrowheads="1"/>
          </p:cNvSpPr>
          <p:nvPr/>
        </p:nvSpPr>
        <p:spPr bwMode="auto">
          <a:xfrm>
            <a:off x="2895600" y="4800600"/>
            <a:ext cx="4495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342900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342900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342900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342900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342900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tabLst>
                <a:tab pos="2852738" algn="ctr"/>
                <a:tab pos="6343650" algn="ctr"/>
              </a:tabLst>
            </a:pPr>
            <a:r>
              <a:rPr lang="en-US" altLang="en-US" sz="2200" dirty="0">
                <a:latin typeface="Liberation Sans" panose="020B0604020202020204" pitchFamily="34" charset="0"/>
              </a:rPr>
              <a:t>(63,000 - 30,000)	$33,000</a:t>
            </a:r>
          </a:p>
        </p:txBody>
      </p:sp>
      <p:sp>
        <p:nvSpPr>
          <p:cNvPr id="26631" name="Text Box 13"/>
          <p:cNvSpPr txBox="1">
            <a:spLocks noChangeArrowheads="1"/>
          </p:cNvSpPr>
          <p:nvPr/>
        </p:nvSpPr>
        <p:spPr bwMode="auto">
          <a:xfrm>
            <a:off x="609600" y="5257800"/>
            <a:ext cx="2362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High minus Low</a:t>
            </a:r>
          </a:p>
        </p:txBody>
      </p:sp>
      <p:sp>
        <p:nvSpPr>
          <p:cNvPr id="860174" name="Text Box 14"/>
          <p:cNvSpPr txBox="1">
            <a:spLocks noChangeArrowheads="1"/>
          </p:cNvSpPr>
          <p:nvPr/>
        </p:nvSpPr>
        <p:spPr bwMode="auto">
          <a:xfrm>
            <a:off x="2895600" y="5257800"/>
            <a:ext cx="4495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34861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34861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34861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34861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34861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861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861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861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861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tabLst>
                <a:tab pos="2921000" algn="ctr"/>
                <a:tab pos="6343650" algn="ctr"/>
              </a:tabLst>
            </a:pPr>
            <a:r>
              <a:rPr lang="en-US" altLang="en-US" sz="2200" dirty="0">
                <a:latin typeface="Liberation Sans" panose="020B0604020202020204" pitchFamily="34" charset="0"/>
              </a:rPr>
              <a:t>(50,000 - 20,000)  	30,000</a:t>
            </a:r>
          </a:p>
        </p:txBody>
      </p:sp>
      <p:sp>
        <p:nvSpPr>
          <p:cNvPr id="26633" name="Line 15"/>
          <p:cNvSpPr>
            <a:spLocks noChangeShapeType="1"/>
          </p:cNvSpPr>
          <p:nvPr/>
        </p:nvSpPr>
        <p:spPr bwMode="auto">
          <a:xfrm>
            <a:off x="5181600" y="5257800"/>
            <a:ext cx="12954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6634" name="Text Box 16"/>
          <p:cNvSpPr txBox="1">
            <a:spLocks noChangeArrowheads="1"/>
          </p:cNvSpPr>
          <p:nvPr/>
        </p:nvSpPr>
        <p:spPr bwMode="auto">
          <a:xfrm>
            <a:off x="6705600" y="5015552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 dirty="0">
                <a:latin typeface="Liberation Sans" panose="020B0604020202020204" pitchFamily="34" charset="0"/>
              </a:rPr>
              <a:t>=</a:t>
            </a:r>
          </a:p>
        </p:txBody>
      </p:sp>
      <p:sp>
        <p:nvSpPr>
          <p:cNvPr id="860179" name="Text Box 19"/>
          <p:cNvSpPr txBox="1">
            <a:spLocks noChangeArrowheads="1"/>
          </p:cNvSpPr>
          <p:nvPr/>
        </p:nvSpPr>
        <p:spPr bwMode="auto">
          <a:xfrm>
            <a:off x="7162800" y="5040576"/>
            <a:ext cx="914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37147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37147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37147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37147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37147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147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147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147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714750" algn="ct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$1.10</a:t>
            </a:r>
          </a:p>
        </p:txBody>
      </p:sp>
      <p:sp>
        <p:nvSpPr>
          <p:cNvPr id="860180" name="Text Box 20"/>
          <p:cNvSpPr txBox="1">
            <a:spLocks noChangeArrowheads="1"/>
          </p:cNvSpPr>
          <p:nvPr/>
        </p:nvSpPr>
        <p:spPr bwMode="auto">
          <a:xfrm>
            <a:off x="7086600" y="5389826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dirty="0">
                <a:latin typeface="Liberation Sans" panose="020B0604020202020204" pitchFamily="34" charset="0"/>
              </a:rPr>
              <a:t>cost per unit</a:t>
            </a:r>
          </a:p>
        </p:txBody>
      </p:sp>
      <p:sp>
        <p:nvSpPr>
          <p:cNvPr id="26639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High-Low Method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200400" y="2184392"/>
            <a:ext cx="1943100" cy="1420891"/>
            <a:chOff x="5600700" y="482695"/>
            <a:chExt cx="1943100" cy="1420891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867400" y="482695"/>
              <a:ext cx="1676400" cy="401496"/>
            </a:xfrm>
            <a:prstGeom prst="rect">
              <a:avLst/>
            </a:prstGeom>
            <a:noFill/>
            <a:ln w="25400" cap="sq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b="1" dirty="0">
                  <a:solidFill>
                    <a:srgbClr val="FF0000"/>
                  </a:solidFill>
                  <a:latin typeface="Liberation Sans"/>
                </a:rPr>
                <a:t>Low</a:t>
              </a:r>
              <a:endParaRPr kumimoji="0" lang="en-US" sz="2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5600700" y="884191"/>
              <a:ext cx="1104900" cy="1019395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" name="Group 18"/>
          <p:cNvGrpSpPr/>
          <p:nvPr/>
        </p:nvGrpSpPr>
        <p:grpSpPr>
          <a:xfrm>
            <a:off x="4605266" y="2167332"/>
            <a:ext cx="1871734" cy="1437951"/>
            <a:chOff x="5867400" y="482695"/>
            <a:chExt cx="1871734" cy="1437951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867400" y="482695"/>
              <a:ext cx="1676400" cy="401496"/>
            </a:xfrm>
            <a:prstGeom prst="rect">
              <a:avLst/>
            </a:prstGeom>
            <a:noFill/>
            <a:ln w="25400" cap="sq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b="1" dirty="0">
                  <a:solidFill>
                    <a:srgbClr val="FF0000"/>
                  </a:solidFill>
                  <a:latin typeface="Liberation Sans"/>
                </a:rPr>
                <a:t>High</a:t>
              </a:r>
              <a:endParaRPr kumimoji="0" lang="en-US" sz="2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6705600" y="884191"/>
              <a:ext cx="1033534" cy="1036455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6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72" grpId="0"/>
      <p:bldP spid="860174" grpId="0"/>
      <p:bldP spid="860179" grpId="0"/>
      <p:bldP spid="8601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18-1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Cost Behavior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5612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727662"/>
            <a:ext cx="8305801" cy="3426434"/>
          </a:xfrm>
          <a:prstGeom prst="rect">
            <a:avLst/>
          </a:prstGeom>
          <a:noFill/>
          <a:ln w="19050" cap="sq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650" name="Rectangle 7"/>
          <p:cNvSpPr>
            <a:spLocks noChangeArrowheads="1"/>
          </p:cNvSpPr>
          <p:nvPr/>
        </p:nvSpPr>
        <p:spPr bwMode="auto">
          <a:xfrm>
            <a:off x="533399" y="1295400"/>
            <a:ext cx="8305801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100" b="1" dirty="0">
                <a:latin typeface="Liberation Sans" panose="020B0604020202020204" pitchFamily="34" charset="0"/>
              </a:rPr>
              <a:t>STEP 2</a:t>
            </a:r>
            <a:r>
              <a:rPr lang="en-US" altLang="en-US" sz="2100" dirty="0">
                <a:latin typeface="Liberation Sans" panose="020B0604020202020204" pitchFamily="34" charset="0"/>
              </a:rPr>
              <a:t>:  Determine the </a:t>
            </a:r>
            <a:r>
              <a:rPr lang="en-US" altLang="en-US" sz="2100" b="1" dirty="0">
                <a:latin typeface="Liberation Sans" panose="020B0604020202020204" pitchFamily="34" charset="0"/>
              </a:rPr>
              <a:t>fixed cost</a:t>
            </a:r>
            <a:r>
              <a:rPr lang="en-US" altLang="en-US" sz="2100" dirty="0">
                <a:latin typeface="Liberation Sans" panose="020B0604020202020204" pitchFamily="34" charset="0"/>
              </a:rPr>
              <a:t> by subtracting the total variable cost at </a:t>
            </a:r>
            <a:r>
              <a:rPr lang="en-US" altLang="en-US" sz="2100" b="1" dirty="0">
                <a:latin typeface="Liberation Sans" panose="020B0604020202020204" pitchFamily="34" charset="0"/>
              </a:rPr>
              <a:t>either</a:t>
            </a:r>
            <a:r>
              <a:rPr lang="en-US" altLang="en-US" sz="2100" dirty="0">
                <a:latin typeface="Liberation Sans" panose="020B0604020202020204" pitchFamily="34" charset="0"/>
              </a:rPr>
              <a:t> the high or the low activity level from the total cost at that activity level.</a:t>
            </a:r>
          </a:p>
        </p:txBody>
      </p:sp>
      <p:sp>
        <p:nvSpPr>
          <p:cNvPr id="27654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High-Low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ChangeArrowheads="1"/>
          </p:cNvSpPr>
          <p:nvPr/>
        </p:nvSpPr>
        <p:spPr bwMode="auto">
          <a:xfrm>
            <a:off x="533400" y="1295400"/>
            <a:ext cx="8305800" cy="262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457200" algn="l"/>
                <a:tab pos="61722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457200" algn="l"/>
                <a:tab pos="61722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457200" algn="l"/>
                <a:tab pos="61722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457200" algn="l"/>
                <a:tab pos="61722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457200" algn="l"/>
                <a:tab pos="61722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1722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1722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1722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1722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</a:pPr>
            <a:r>
              <a:rPr lang="en-US" altLang="en-US" sz="2100" b="1" dirty="0">
                <a:latin typeface="Liberation Sans" panose="020B0604020202020204" pitchFamily="34" charset="0"/>
              </a:rPr>
              <a:t>Maintenance costs are therefore $8,000 per month of fixed costs plus $1.10 per mile of variable costs. </a:t>
            </a:r>
            <a:r>
              <a:rPr lang="en-US" altLang="en-US" sz="2100" dirty="0">
                <a:latin typeface="Liberation Sans" panose="020B0604020202020204" pitchFamily="34" charset="0"/>
              </a:rPr>
              <a:t>This is represented by the following formula:</a:t>
            </a:r>
          </a:p>
          <a:p>
            <a:pPr algn="ctr">
              <a:lnSpc>
                <a:spcPct val="125000"/>
              </a:lnSpc>
              <a:spcBef>
                <a:spcPct val="60000"/>
              </a:spcBef>
              <a:spcAft>
                <a:spcPct val="60000"/>
              </a:spcAft>
            </a:pPr>
            <a:r>
              <a:rPr lang="en-US" altLang="en-US" sz="2100" dirty="0">
                <a:latin typeface="Liberation Sans" panose="020B0604020202020204" pitchFamily="34" charset="0"/>
              </a:rPr>
              <a:t>Maintenance costs  =  $8,000  +  ($1.10 x Miles driven)</a:t>
            </a:r>
          </a:p>
          <a:p>
            <a:pPr>
              <a:lnSpc>
                <a:spcPct val="125000"/>
              </a:lnSpc>
              <a:spcBef>
                <a:spcPct val="40000"/>
              </a:spcBef>
            </a:pPr>
            <a:r>
              <a:rPr lang="en-US" altLang="en-US" sz="21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Example: </a:t>
            </a:r>
            <a:r>
              <a:rPr lang="en-US" altLang="en-US" sz="2100" dirty="0">
                <a:latin typeface="Liberation Sans" panose="020B0604020202020204" pitchFamily="34" charset="0"/>
              </a:rPr>
              <a:t>At 45,000 miles, estimated maintenance costs would be: </a:t>
            </a:r>
          </a:p>
        </p:txBody>
      </p:sp>
      <p:sp>
        <p:nvSpPr>
          <p:cNvPr id="28676" name="Text Box 9"/>
          <p:cNvSpPr txBox="1">
            <a:spLocks noChangeArrowheads="1"/>
          </p:cNvSpPr>
          <p:nvPr/>
        </p:nvSpPr>
        <p:spPr bwMode="auto">
          <a:xfrm>
            <a:off x="1828800" y="4113212"/>
            <a:ext cx="1828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Fixed</a:t>
            </a:r>
          </a:p>
        </p:txBody>
      </p:sp>
      <p:sp>
        <p:nvSpPr>
          <p:cNvPr id="862218" name="Text Box 10"/>
          <p:cNvSpPr txBox="1">
            <a:spLocks noChangeArrowheads="1"/>
          </p:cNvSpPr>
          <p:nvPr/>
        </p:nvSpPr>
        <p:spPr bwMode="auto">
          <a:xfrm>
            <a:off x="4114800" y="4113212"/>
            <a:ext cx="32766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	$  8,000</a:t>
            </a:r>
          </a:p>
        </p:txBody>
      </p:sp>
      <p:sp>
        <p:nvSpPr>
          <p:cNvPr id="28678" name="Text Box 11"/>
          <p:cNvSpPr txBox="1">
            <a:spLocks noChangeArrowheads="1"/>
          </p:cNvSpPr>
          <p:nvPr/>
        </p:nvSpPr>
        <p:spPr bwMode="auto">
          <a:xfrm>
            <a:off x="1828800" y="4570412"/>
            <a:ext cx="1828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Variable</a:t>
            </a:r>
          </a:p>
        </p:txBody>
      </p:sp>
      <p:sp>
        <p:nvSpPr>
          <p:cNvPr id="862220" name="Text Box 12"/>
          <p:cNvSpPr txBox="1">
            <a:spLocks noChangeArrowheads="1"/>
          </p:cNvSpPr>
          <p:nvPr/>
        </p:nvSpPr>
        <p:spPr bwMode="auto">
          <a:xfrm>
            <a:off x="3352800" y="4570412"/>
            <a:ext cx="40386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($1.10 x 45,000)  	49,500</a:t>
            </a:r>
          </a:p>
        </p:txBody>
      </p:sp>
      <p:sp>
        <p:nvSpPr>
          <p:cNvPr id="862221" name="Text Box 13"/>
          <p:cNvSpPr txBox="1">
            <a:spLocks noChangeArrowheads="1"/>
          </p:cNvSpPr>
          <p:nvPr/>
        </p:nvSpPr>
        <p:spPr bwMode="auto">
          <a:xfrm>
            <a:off x="5943600" y="5057775"/>
            <a:ext cx="1447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943350" algn="r"/>
                <a:tab pos="634365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	$57,500</a:t>
            </a:r>
          </a:p>
        </p:txBody>
      </p:sp>
      <p:sp>
        <p:nvSpPr>
          <p:cNvPr id="28681" name="Line 14"/>
          <p:cNvSpPr>
            <a:spLocks noChangeShapeType="1"/>
          </p:cNvSpPr>
          <p:nvPr/>
        </p:nvSpPr>
        <p:spPr bwMode="auto">
          <a:xfrm>
            <a:off x="6096000" y="5027612"/>
            <a:ext cx="12954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8682" name="Line 15"/>
          <p:cNvSpPr>
            <a:spLocks noChangeShapeType="1"/>
          </p:cNvSpPr>
          <p:nvPr/>
        </p:nvSpPr>
        <p:spPr bwMode="auto">
          <a:xfrm>
            <a:off x="6096000" y="5484812"/>
            <a:ext cx="12954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8684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High-Low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2218" grpId="0"/>
      <p:bldP spid="862220" grpId="0"/>
      <p:bldP spid="8622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High-Low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22</a:t>
            </a:fld>
            <a:endParaRPr lang="en-US"/>
          </a:p>
        </p:txBody>
      </p:sp>
      <p:pic>
        <p:nvPicPr>
          <p:cNvPr id="6" name="Content Placeholder 5" descr="A graph displays scatter plot for metro transit company. The graph plots miles driven in thousands of miles versus cost in thousands of dollars . The points plotted in the graph are (20,000, 30,000), (30,000, 40,000), (35,000, 50,000), (40,000, 48,000), (42,000, 60,000), (45,000, 65,000). A red line connects the points, (0, 10,000), (20,000, 30,000), (30,000, 40,000), and (45,000, 65,000). The points (20,000, 30,000), and (45,000, 65,000) are highlighted.">
            <a:extLst>
              <a:ext uri="{FF2B5EF4-FFF2-40B4-BE49-F238E27FC236}">
                <a16:creationId xmlns:a16="http://schemas.microsoft.com/office/drawing/2014/main" id="{FB4B2EA1-DCB3-4090-9EA7-956F22AD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05000"/>
            <a:ext cx="7345983" cy="419470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18-3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Cost-volume-profit (CVP)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810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278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CVP basic components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CVP assumptions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CVP income statement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Unit contribution margin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Contribution margin ratio</a:t>
            </a:r>
            <a:endParaRPr lang="en-US" altLang="en-US" sz="1800" b="0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65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0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Cost-Volume-Profit Analysis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001000" cy="4648200"/>
          </a:xfrm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0" indent="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  <a:defRPr/>
            </a:pPr>
            <a:r>
              <a:rPr lang="en-US" sz="2300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Cost-volume-profit (CVP) analysis </a:t>
            </a:r>
            <a:r>
              <a:rPr lang="en-US" sz="2300" b="0" dirty="0">
                <a:effectLst/>
                <a:latin typeface="Liberation Sans" panose="020B0604020202020204" pitchFamily="34" charset="0"/>
              </a:rPr>
              <a:t>is the study of the effects of changes in costs and volume on a company’s profits.</a:t>
            </a:r>
          </a:p>
          <a:p>
            <a:pPr marL="685800" lvl="1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sz="2200" b="0" dirty="0">
                <a:effectLst/>
                <a:latin typeface="Liberation Sans" panose="020B0604020202020204" pitchFamily="34" charset="0"/>
              </a:rPr>
              <a:t>Important in profit planning.</a:t>
            </a:r>
          </a:p>
          <a:p>
            <a:pPr marL="685800" lvl="1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sz="2200" b="0" dirty="0">
                <a:effectLst/>
                <a:latin typeface="Liberation Sans" panose="020B0604020202020204" pitchFamily="34" charset="0"/>
              </a:rPr>
              <a:t>Critical factor in management decisions as</a:t>
            </a:r>
          </a:p>
          <a:p>
            <a:pPr marL="1257300" lvl="2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Arial" charset="0"/>
              <a:buChar char="►"/>
              <a:defRPr/>
            </a:pPr>
            <a:r>
              <a:rPr lang="en-US" sz="2100" b="0" dirty="0">
                <a:effectLst/>
                <a:latin typeface="Liberation Sans" panose="020B0604020202020204" pitchFamily="34" charset="0"/>
              </a:rPr>
              <a:t>Setting selling prices,</a:t>
            </a:r>
          </a:p>
          <a:p>
            <a:pPr marL="1257300" lvl="2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Arial" charset="0"/>
              <a:buChar char="►"/>
              <a:defRPr/>
            </a:pPr>
            <a:r>
              <a:rPr lang="en-US" sz="2100" b="0" dirty="0">
                <a:effectLst/>
                <a:latin typeface="Liberation Sans" panose="020B0604020202020204" pitchFamily="34" charset="0"/>
              </a:rPr>
              <a:t>Determining product mix, and </a:t>
            </a:r>
          </a:p>
          <a:p>
            <a:pPr marL="1257300" lvl="2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Arial" charset="0"/>
              <a:buChar char="►"/>
              <a:defRPr/>
            </a:pPr>
            <a:r>
              <a:rPr lang="en-US" sz="2100" b="0" dirty="0">
                <a:effectLst/>
                <a:latin typeface="Liberation Sans" panose="020B0604020202020204" pitchFamily="34" charset="0"/>
              </a:rPr>
              <a:t>Maximizing use of production facilities.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75481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1447800"/>
            <a:ext cx="8372475" cy="186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0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CVP Basic Components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7924800" cy="4191000"/>
          </a:xfrm>
          <a:noFill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463550" indent="-46355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Behavior of both costs and revenues is </a:t>
            </a:r>
            <a:r>
              <a:rPr lang="en-US" altLang="en-US" sz="2200" dirty="0">
                <a:effectLst/>
                <a:latin typeface="Liberation Sans" panose="020B0604020202020204" pitchFamily="34" charset="0"/>
              </a:rPr>
              <a:t>linear</a:t>
            </a: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 throughout the relevant range of the activity index.</a:t>
            </a:r>
          </a:p>
          <a:p>
            <a:pPr marL="463550" indent="-46355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Costs can be classified accurately as either variable or fixed.</a:t>
            </a:r>
          </a:p>
          <a:p>
            <a:pPr marL="463550" indent="-46355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Changes in activity are the only factors that affect costs. </a:t>
            </a:r>
          </a:p>
          <a:p>
            <a:pPr marL="463550" indent="-46355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All units produced are sold.</a:t>
            </a:r>
          </a:p>
          <a:p>
            <a:pPr marL="463550" indent="-46355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When more than one type of product is sold, the sales mix will remain constant.</a:t>
            </a:r>
          </a:p>
        </p:txBody>
      </p:sp>
      <p:sp>
        <p:nvSpPr>
          <p:cNvPr id="37893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37894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CVP Assumptions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153400" cy="4648200"/>
          </a:xfrm>
          <a:noFill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A statement for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internal use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Classifies costs and expenses as fixed or variable.  </a:t>
            </a:r>
          </a:p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Reports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contribution margin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in the body of the statement.</a:t>
            </a:r>
          </a:p>
          <a:p>
            <a:pPr marL="914400" lvl="1" indent="-4508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Contribution margin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– amount of revenue remaining after deducting variable costs.</a:t>
            </a:r>
          </a:p>
          <a:p>
            <a:pPr marL="914400" lvl="1" indent="-4508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Contribution margin is available to cover fixed costs and to contribute to income.</a:t>
            </a:r>
          </a:p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Reports the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same net income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as a traditional income statement.</a:t>
            </a:r>
          </a:p>
        </p:txBody>
      </p:sp>
      <p:sp>
        <p:nvSpPr>
          <p:cNvPr id="3994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CVP Income 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7772400" cy="13042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>
            <a:spAutoFit/>
          </a:bodyPr>
          <a:lstStyle/>
          <a:p>
            <a:pPr marL="0" indent="0">
              <a:lnSpc>
                <a:spcPct val="125000"/>
              </a:lnSpc>
              <a:spcBef>
                <a:spcPct val="40000"/>
              </a:spcBef>
              <a:buClrTx/>
              <a:buSzTx/>
              <a:buFontTx/>
              <a:buNone/>
              <a:tabLst>
                <a:tab pos="2057400" algn="l"/>
              </a:tabLst>
            </a:pP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Illustration: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 Vargo Video Company produces a high-definition digital camcorder.  Relevant data for the camcorders sold by this company in June 2014 are as follows.</a:t>
            </a:r>
          </a:p>
        </p:txBody>
      </p:sp>
      <p:pic>
        <p:nvPicPr>
          <p:cNvPr id="409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895600"/>
            <a:ext cx="8153401" cy="1717803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7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40968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CVP Income Statement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3400" y="4876800"/>
            <a:ext cx="8153400" cy="838200"/>
          </a:xfrm>
          <a:prstGeom prst="rect">
            <a:avLst/>
          </a:prstGeom>
          <a:noFill/>
          <a:ln w="254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dirty="0">
                <a:solidFill>
                  <a:srgbClr val="FF0000"/>
                </a:solidFill>
                <a:latin typeface="Liberation Sans"/>
              </a:rPr>
              <a:t>All basic components except for sales mix (we assume this company only sells one product).</a:t>
            </a:r>
            <a:endParaRPr kumimoji="0" lang="en-US" sz="2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278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Cost behavior analysis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Variable costs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Fixed costs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Relevant range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Mixed costs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54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14"/>
          <p:cNvSpPr>
            <a:spLocks noChangeArrowheads="1"/>
          </p:cNvSpPr>
          <p:nvPr/>
        </p:nvSpPr>
        <p:spPr bwMode="auto">
          <a:xfrm>
            <a:off x="533400" y="1295400"/>
            <a:ext cx="7772400" cy="83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altLang="en-US" sz="2100" b="1" dirty="0">
                <a:latin typeface="Liberation Sans" panose="020B0604020202020204" pitchFamily="34" charset="0"/>
              </a:rPr>
              <a:t>Illustration:  </a:t>
            </a:r>
            <a:r>
              <a:rPr lang="en-US" altLang="en-US" sz="2100" dirty="0">
                <a:latin typeface="Liberation Sans" panose="020B0604020202020204" pitchFamily="34" charset="0"/>
              </a:rPr>
              <a:t>The CVP income statement for Vargo Video therefore would be reported as follows.</a:t>
            </a:r>
          </a:p>
        </p:txBody>
      </p:sp>
      <p:sp>
        <p:nvSpPr>
          <p:cNvPr id="4199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CVP Income Statement</a:t>
            </a:r>
          </a:p>
        </p:txBody>
      </p:sp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6986766" cy="3715755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8"/>
          <p:cNvSpPr>
            <a:spLocks noChangeArrowheads="1"/>
          </p:cNvSpPr>
          <p:nvPr/>
        </p:nvSpPr>
        <p:spPr bwMode="auto">
          <a:xfrm>
            <a:off x="329821" y="1219200"/>
            <a:ext cx="8509379" cy="1028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Formula for </a:t>
            </a:r>
            <a:r>
              <a:rPr lang="en-US" altLang="en-US" sz="2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contribution margin per unit </a:t>
            </a:r>
            <a:r>
              <a:rPr lang="en-US" altLang="en-US" sz="2200" dirty="0">
                <a:latin typeface="Liberation Sans" panose="020B0604020202020204" pitchFamily="34" charset="0"/>
              </a:rPr>
              <a:t>and the computation for Vargo Video are:</a:t>
            </a:r>
          </a:p>
        </p:txBody>
      </p:sp>
      <p:sp>
        <p:nvSpPr>
          <p:cNvPr id="43014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Unit Contribution Margin</a:t>
            </a:r>
          </a:p>
        </p:txBody>
      </p:sp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231978"/>
            <a:ext cx="6896100" cy="114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2" y="3552968"/>
            <a:ext cx="6009818" cy="2795516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33400" y="3552968"/>
            <a:ext cx="2108579" cy="2795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</a:pPr>
            <a:r>
              <a:rPr lang="en-US" altLang="en-US" sz="2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Breakeven point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</a:pPr>
            <a:r>
              <a:rPr lang="en-US" altLang="en-US" sz="2000" dirty="0" err="1">
                <a:latin typeface="Liberation Sans" panose="020B0604020202020204" pitchFamily="34" charset="0"/>
              </a:rPr>
              <a:t>Vargo</a:t>
            </a:r>
            <a:r>
              <a:rPr lang="en-US" altLang="en-US" sz="2000" dirty="0">
                <a:latin typeface="Liberation Sans" panose="020B0604020202020204" pitchFamily="34" charset="0"/>
              </a:rPr>
              <a:t> must sell 1,000 units to exactly cover its fixed costs.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581400" y="4800600"/>
            <a:ext cx="1676400" cy="304800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781800" y="5334000"/>
            <a:ext cx="457200" cy="457200"/>
            <a:chOff x="6781800" y="5334000"/>
            <a:chExt cx="457200" cy="457200"/>
          </a:xfrm>
        </p:grpSpPr>
        <p:sp>
          <p:nvSpPr>
            <p:cNvPr id="4" name="Right Brace 3"/>
            <p:cNvSpPr/>
            <p:nvPr/>
          </p:nvSpPr>
          <p:spPr bwMode="auto">
            <a:xfrm>
              <a:off x="6781800" y="5334000"/>
              <a:ext cx="152400" cy="457200"/>
            </a:xfrm>
            <a:prstGeom prst="rightBrace">
              <a:avLst/>
            </a:prstGeom>
            <a:noFill/>
            <a:ln w="381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34200" y="5391090"/>
              <a:ext cx="304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Liberation Sans"/>
                </a:rPr>
                <a:t>=</a:t>
              </a:r>
            </a:p>
          </p:txBody>
        </p:sp>
      </p:grpSp>
      <p:sp>
        <p:nvSpPr>
          <p:cNvPr id="7" name="Left Arrow 6"/>
          <p:cNvSpPr/>
          <p:nvPr/>
        </p:nvSpPr>
        <p:spPr bwMode="auto">
          <a:xfrm>
            <a:off x="6794879" y="5933364"/>
            <a:ext cx="779060" cy="152400"/>
          </a:xfrm>
          <a:prstGeom prst="lef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10"/>
          <p:cNvSpPr>
            <a:spLocks noChangeArrowheads="1"/>
          </p:cNvSpPr>
          <p:nvPr/>
        </p:nvSpPr>
        <p:spPr bwMode="auto">
          <a:xfrm>
            <a:off x="498143" y="1295400"/>
            <a:ext cx="784860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200" dirty="0">
                <a:latin typeface="Liberation Sans" panose="020B0604020202020204" pitchFamily="34" charset="0"/>
              </a:rPr>
              <a:t>Assume that Vargo sold </a:t>
            </a:r>
            <a:r>
              <a:rPr lang="en-US" altLang="en-US" sz="2200" b="1" dirty="0">
                <a:latin typeface="Liberation Sans" panose="020B0604020202020204" pitchFamily="34" charset="0"/>
              </a:rPr>
              <a:t>one more camcorder</a:t>
            </a:r>
            <a:r>
              <a:rPr lang="en-US" altLang="en-US" sz="2200" dirty="0">
                <a:latin typeface="Liberation Sans" panose="020B0604020202020204" pitchFamily="34" charset="0"/>
              </a:rPr>
              <a:t>, for a total of 1,001 camcorders sold.</a:t>
            </a:r>
          </a:p>
        </p:txBody>
      </p:sp>
      <p:sp>
        <p:nvSpPr>
          <p:cNvPr id="45063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Unit Contribution Margin</a:t>
            </a:r>
          </a:p>
        </p:txBody>
      </p:sp>
      <p:pic>
        <p:nvPicPr>
          <p:cNvPr id="450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59" y="2286000"/>
            <a:ext cx="6829567" cy="2992732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33400" y="5505973"/>
            <a:ext cx="7848600" cy="86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200" dirty="0">
                <a:latin typeface="Liberation Sans" panose="020B0604020202020204" pitchFamily="34" charset="0"/>
              </a:rPr>
              <a:t>For every unit sold above the BP, net income increases by the amount of the unit contribution margin.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6"/>
          <p:cNvSpPr>
            <a:spLocks noChangeArrowheads="1"/>
          </p:cNvSpPr>
          <p:nvPr/>
        </p:nvSpPr>
        <p:spPr bwMode="auto">
          <a:xfrm>
            <a:off x="304801" y="1295400"/>
            <a:ext cx="8534400" cy="5334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Shows the </a:t>
            </a:r>
            <a:r>
              <a:rPr lang="en-US" altLang="en-US" sz="2200" b="1" dirty="0">
                <a:latin typeface="Liberation Sans" panose="020B0604020202020204" pitchFamily="34" charset="0"/>
              </a:rPr>
              <a:t>percentage</a:t>
            </a:r>
            <a:r>
              <a:rPr lang="en-US" altLang="en-US" sz="2200" dirty="0">
                <a:latin typeface="Liberation Sans" panose="020B0604020202020204" pitchFamily="34" charset="0"/>
              </a:rPr>
              <a:t> of each sales dollar available to apply toward fixed costs and profits.</a:t>
            </a:r>
          </a:p>
          <a:p>
            <a:pPr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Formula for </a:t>
            </a:r>
            <a:r>
              <a:rPr lang="en-US" altLang="en-US" sz="2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contribution margin ratio </a:t>
            </a:r>
            <a:r>
              <a:rPr lang="en-US" altLang="en-US" sz="2200" dirty="0">
                <a:latin typeface="Liberation Sans" panose="020B0604020202020204" pitchFamily="34" charset="0"/>
              </a:rPr>
              <a:t>and the computation for Vargo Video are:</a:t>
            </a:r>
          </a:p>
          <a:p>
            <a:pPr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endParaRPr lang="en-US" altLang="en-US" sz="2200" dirty="0">
              <a:latin typeface="Liberation Sans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endParaRPr lang="en-US" altLang="en-US" sz="2200" dirty="0">
              <a:latin typeface="Liberation Sans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endParaRPr lang="en-US" altLang="en-US" sz="2200" dirty="0">
              <a:latin typeface="Liberation Sans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This ratio is useful in determining the effect of changes in sales on net income.</a:t>
            </a:r>
          </a:p>
        </p:txBody>
      </p:sp>
      <p:sp>
        <p:nvSpPr>
          <p:cNvPr id="46086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Contribution Margin Ratio</a:t>
            </a:r>
          </a:p>
        </p:txBody>
      </p:sp>
      <p:pic>
        <p:nvPicPr>
          <p:cNvPr id="4608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429000"/>
            <a:ext cx="8534400" cy="120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7" y="2667000"/>
            <a:ext cx="8610600" cy="2801611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457200" y="1219200"/>
            <a:ext cx="8153400" cy="131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200" dirty="0">
                <a:latin typeface="Liberation Sans" panose="020B0604020202020204" pitchFamily="34" charset="0"/>
              </a:rPr>
              <a:t>Assume Vargo Video’s current sales are $500,000 (1,000 units) and it wants to know the </a:t>
            </a:r>
            <a:r>
              <a:rPr lang="en-US" altLang="en-US" sz="2200" b="1" dirty="0">
                <a:latin typeface="Liberation Sans" panose="020B0604020202020204" pitchFamily="34" charset="0"/>
              </a:rPr>
              <a:t>effect</a:t>
            </a:r>
            <a:r>
              <a:rPr lang="en-US" altLang="en-US" sz="2200" dirty="0">
                <a:latin typeface="Liberation Sans" panose="020B0604020202020204" pitchFamily="34" charset="0"/>
              </a:rPr>
              <a:t> of a $100,000 (200-unit) increase in sales.</a:t>
            </a:r>
          </a:p>
        </p:txBody>
      </p:sp>
      <p:sp>
        <p:nvSpPr>
          <p:cNvPr id="48135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Contribution Margin Ratio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200400" y="5105400"/>
            <a:ext cx="2590800" cy="152400"/>
          </a:xfrm>
          <a:prstGeom prst="righ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609600" y="1456759"/>
            <a:ext cx="8001000" cy="409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latin typeface="Liberation Sans" panose="020B0604020202020204" pitchFamily="34" charset="0"/>
              </a:rPr>
              <a:t>Ampco Industries produces and sells a cell phone-operated thermostat. Information regarding the costs and sales of thermostats during September 2017 are provided below.</a:t>
            </a:r>
          </a:p>
          <a:p>
            <a:pPr>
              <a:lnSpc>
                <a:spcPct val="120000"/>
              </a:lnSpc>
              <a:spcBef>
                <a:spcPts val="1200"/>
              </a:spcBef>
              <a:tabLst>
                <a:tab pos="736600" algn="l"/>
                <a:tab pos="4681538" algn="l"/>
              </a:tabLst>
            </a:pPr>
            <a:r>
              <a:rPr lang="en-US" sz="2200" dirty="0">
                <a:latin typeface="Liberation Sans" panose="020B0604020202020204" pitchFamily="34" charset="0"/>
              </a:rPr>
              <a:t>	Unit selling price of thermostat 	$85</a:t>
            </a:r>
          </a:p>
          <a:p>
            <a:pPr>
              <a:lnSpc>
                <a:spcPct val="120000"/>
              </a:lnSpc>
              <a:spcBef>
                <a:spcPts val="200"/>
              </a:spcBef>
              <a:tabLst>
                <a:tab pos="736600" algn="l"/>
                <a:tab pos="4681538" algn="l"/>
              </a:tabLst>
            </a:pPr>
            <a:r>
              <a:rPr lang="en-US" sz="2200" dirty="0">
                <a:latin typeface="Liberation Sans" panose="020B0604020202020204" pitchFamily="34" charset="0"/>
              </a:rPr>
              <a:t>	Unit variable costs 	$32</a:t>
            </a:r>
          </a:p>
          <a:p>
            <a:pPr>
              <a:lnSpc>
                <a:spcPct val="120000"/>
              </a:lnSpc>
              <a:spcBef>
                <a:spcPts val="200"/>
              </a:spcBef>
              <a:tabLst>
                <a:tab pos="736600" algn="l"/>
                <a:tab pos="4681538" algn="l"/>
              </a:tabLst>
            </a:pPr>
            <a:r>
              <a:rPr lang="en-US" sz="2200" dirty="0">
                <a:latin typeface="Liberation Sans" panose="020B0604020202020204" pitchFamily="34" charset="0"/>
              </a:rPr>
              <a:t>	Total monthly fixed costs 	$190,000</a:t>
            </a:r>
          </a:p>
          <a:p>
            <a:pPr>
              <a:lnSpc>
                <a:spcPct val="120000"/>
              </a:lnSpc>
              <a:spcBef>
                <a:spcPts val="200"/>
              </a:spcBef>
              <a:tabLst>
                <a:tab pos="736600" algn="l"/>
                <a:tab pos="4681538" algn="l"/>
              </a:tabLst>
            </a:pPr>
            <a:r>
              <a:rPr lang="en-US" sz="2200" dirty="0">
                <a:latin typeface="Liberation Sans" panose="020B0604020202020204" pitchFamily="34" charset="0"/>
              </a:rPr>
              <a:t>	Units sold 	4,000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200" dirty="0">
                <a:latin typeface="Liberation Sans" panose="020B0604020202020204" pitchFamily="34" charset="0"/>
              </a:rPr>
              <a:t>Prepare a CVP income statement for Ampco Industries for the month of September. Provide per unit values and total values.</a:t>
            </a: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10" name="Line 29"/>
          <p:cNvSpPr>
            <a:spLocks noChangeShapeType="1"/>
          </p:cNvSpPr>
          <p:nvPr/>
        </p:nvSpPr>
        <p:spPr bwMode="auto">
          <a:xfrm>
            <a:off x="290286" y="784324"/>
            <a:ext cx="8636000" cy="1489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593" tIns="42045" rIns="85593" bIns="42045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11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" y="395883"/>
            <a:ext cx="1669143" cy="604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357188"/>
            <a:ext cx="8636000" cy="82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586815"/>
            <a:ext cx="3144567" cy="4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72" y="571501"/>
            <a:ext cx="409385" cy="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8286" y="508909"/>
            <a:ext cx="5515429" cy="519373"/>
          </a:xfrm>
          <a:prstGeom prst="rect">
            <a:avLst/>
          </a:prstGeom>
          <a:noFill/>
        </p:spPr>
        <p:txBody>
          <a:bodyPr wrap="square" lIns="86493" tIns="43247" rIns="86493" bIns="43247" rtlCol="0">
            <a:spAutoFit/>
          </a:bodyPr>
          <a:lstStyle/>
          <a:p>
            <a:pPr marL="111120" algn="l"/>
            <a:r>
              <a:rPr lang="en-US" sz="28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CVP Income 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71350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609600" y="1456759"/>
            <a:ext cx="8001000" cy="1756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  <a:tabLst>
                <a:tab pos="736600" algn="l"/>
                <a:tab pos="4681538" algn="l"/>
              </a:tabLst>
            </a:pPr>
            <a:r>
              <a:rPr lang="en-US" sz="2200" dirty="0">
                <a:latin typeface="Liberation Sans" panose="020B0604020202020204" pitchFamily="34" charset="0"/>
              </a:rPr>
              <a:t>Unit selling price of thermostat 	$85</a:t>
            </a:r>
          </a:p>
          <a:p>
            <a:pPr>
              <a:lnSpc>
                <a:spcPct val="120000"/>
              </a:lnSpc>
              <a:spcBef>
                <a:spcPts val="200"/>
              </a:spcBef>
              <a:tabLst>
                <a:tab pos="736600" algn="l"/>
                <a:tab pos="4681538" algn="l"/>
              </a:tabLst>
            </a:pPr>
            <a:r>
              <a:rPr lang="en-US" sz="2200" dirty="0">
                <a:latin typeface="Liberation Sans" panose="020B0604020202020204" pitchFamily="34" charset="0"/>
              </a:rPr>
              <a:t>	Unit variable costs 	$32</a:t>
            </a:r>
          </a:p>
          <a:p>
            <a:pPr>
              <a:lnSpc>
                <a:spcPct val="120000"/>
              </a:lnSpc>
              <a:spcBef>
                <a:spcPts val="200"/>
              </a:spcBef>
              <a:tabLst>
                <a:tab pos="736600" algn="l"/>
                <a:tab pos="4681538" algn="l"/>
              </a:tabLst>
            </a:pPr>
            <a:r>
              <a:rPr lang="en-US" sz="2200" dirty="0">
                <a:latin typeface="Liberation Sans" panose="020B0604020202020204" pitchFamily="34" charset="0"/>
              </a:rPr>
              <a:t>	Total monthly fixed costs 	$190,000</a:t>
            </a:r>
          </a:p>
          <a:p>
            <a:pPr>
              <a:lnSpc>
                <a:spcPct val="120000"/>
              </a:lnSpc>
              <a:spcBef>
                <a:spcPts val="200"/>
              </a:spcBef>
              <a:tabLst>
                <a:tab pos="736600" algn="l"/>
                <a:tab pos="4681538" algn="l"/>
              </a:tabLst>
            </a:pPr>
            <a:r>
              <a:rPr lang="en-US" sz="2200" dirty="0">
                <a:latin typeface="Liberation Sans" panose="020B0604020202020204" pitchFamily="34" charset="0"/>
              </a:rPr>
              <a:t>	Units sold 	4,000</a:t>
            </a:r>
          </a:p>
        </p:txBody>
      </p:sp>
      <p:sp>
        <p:nvSpPr>
          <p:cNvPr id="10" name="Line 29"/>
          <p:cNvSpPr>
            <a:spLocks noChangeShapeType="1"/>
          </p:cNvSpPr>
          <p:nvPr/>
        </p:nvSpPr>
        <p:spPr bwMode="auto">
          <a:xfrm>
            <a:off x="290286" y="784324"/>
            <a:ext cx="8636000" cy="1489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593" tIns="42045" rIns="85593" bIns="42045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11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" y="395883"/>
            <a:ext cx="1669143" cy="604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357188"/>
            <a:ext cx="8636000" cy="82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586815"/>
            <a:ext cx="3144567" cy="4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72" y="571501"/>
            <a:ext cx="409385" cy="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38286" y="508909"/>
            <a:ext cx="5515429" cy="519373"/>
          </a:xfrm>
          <a:prstGeom prst="rect">
            <a:avLst/>
          </a:prstGeom>
          <a:noFill/>
        </p:spPr>
        <p:txBody>
          <a:bodyPr wrap="square" lIns="86493" tIns="43247" rIns="86493" bIns="43247" rtlCol="0">
            <a:spAutoFit/>
          </a:bodyPr>
          <a:lstStyle/>
          <a:p>
            <a:pPr marL="111120" algn="l"/>
            <a:r>
              <a:rPr lang="en-US" sz="28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CVP Income Statement</a:t>
            </a: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1" y="3338330"/>
            <a:ext cx="8677026" cy="348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8C316D-62EB-4E88-AEA3-F845D9BFA1C5}"/>
              </a:ext>
            </a:extLst>
          </p:cNvPr>
          <p:cNvSpPr/>
          <p:nvPr/>
        </p:nvSpPr>
        <p:spPr bwMode="auto">
          <a:xfrm>
            <a:off x="4800600" y="5105399"/>
            <a:ext cx="3124200" cy="295841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2FBBA7-0C2D-4562-9722-FC49AAF939C4}"/>
              </a:ext>
            </a:extLst>
          </p:cNvPr>
          <p:cNvSpPr/>
          <p:nvPr/>
        </p:nvSpPr>
        <p:spPr bwMode="auto">
          <a:xfrm>
            <a:off x="4800600" y="5401240"/>
            <a:ext cx="3124200" cy="234557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D9F4A-C9D4-4041-8FD3-5D925CECF7AC}"/>
              </a:ext>
            </a:extLst>
          </p:cNvPr>
          <p:cNvSpPr/>
          <p:nvPr/>
        </p:nvSpPr>
        <p:spPr bwMode="auto">
          <a:xfrm>
            <a:off x="4791075" y="5734222"/>
            <a:ext cx="3124200" cy="217935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A045D-62C1-49AC-838A-13BCDB657422}"/>
              </a:ext>
            </a:extLst>
          </p:cNvPr>
          <p:cNvSpPr/>
          <p:nvPr/>
        </p:nvSpPr>
        <p:spPr bwMode="auto">
          <a:xfrm>
            <a:off x="4800600" y="5976709"/>
            <a:ext cx="1066800" cy="217934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E0B151-CE23-472F-91EC-51264045DC58}"/>
              </a:ext>
            </a:extLst>
          </p:cNvPr>
          <p:cNvSpPr/>
          <p:nvPr/>
        </p:nvSpPr>
        <p:spPr bwMode="auto">
          <a:xfrm>
            <a:off x="4876800" y="6349091"/>
            <a:ext cx="3124200" cy="217935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294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18-4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Break-Even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810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Break-even analysis</a:t>
            </a:r>
          </a:p>
          <a:p>
            <a:pPr marL="914400" lvl="1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Mathematical equation</a:t>
            </a:r>
          </a:p>
          <a:p>
            <a:pPr marL="914400" lvl="1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Contribution margin technique</a:t>
            </a:r>
          </a:p>
          <a:p>
            <a:pPr marL="914400" lvl="1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Cost-volume-profit (CVP) graph</a:t>
            </a:r>
            <a:endParaRPr lang="en-US" altLang="en-US" sz="2600" b="0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65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7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51208" name="Rectangle 10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Break-even Analysis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8001000" cy="4800600"/>
          </a:xfrm>
          <a:noFill/>
          <a:ln w="12700" cap="flat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>
            <a:normAutofit/>
          </a:bodyPr>
          <a:lstStyle/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tabLst>
                <a:tab pos="228600" algn="l"/>
              </a:tabLst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Process of finding the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break-even point 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– level of activity at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which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total revenues equal total costs 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(both fixed and variable).</a:t>
            </a: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tabLst>
                <a:tab pos="228600" algn="l"/>
              </a:tabLst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Can be computed or derived</a:t>
            </a:r>
          </a:p>
          <a:p>
            <a:pPr marL="1089025" lvl="1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Arial" charset="0"/>
              <a:buChar char="►"/>
              <a:tabLst>
                <a:tab pos="228600" algn="l"/>
              </a:tabLst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From a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mathematical equation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 marL="1089025" lvl="1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Arial" charset="0"/>
              <a:buChar char="►"/>
              <a:tabLst>
                <a:tab pos="228600" algn="l"/>
              </a:tabLst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By using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contribution margin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 marL="1089025" lvl="1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Arial" charset="0"/>
              <a:buChar char="►"/>
              <a:tabLst>
                <a:tab pos="228600" algn="l"/>
              </a:tabLst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From a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cost-volume profit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(CVP) graph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</a:t>
            </a:r>
          </a:p>
          <a:p>
            <a:pPr marL="457200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tabLst>
                <a:tab pos="228600" algn="l"/>
              </a:tabLst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Expressed either in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sales units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or in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sales dollars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55094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399"/>
            <a:ext cx="8077200" cy="502919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300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Cost Behavior Analysis</a:t>
            </a:r>
            <a:r>
              <a:rPr lang="en-US" altLang="en-US" sz="2300" b="0" dirty="0">
                <a:solidFill>
                  <a:schemeClr val="tx2">
                    <a:lumMod val="75000"/>
                  </a:schemeClr>
                </a:solidFill>
                <a:effectLst/>
                <a:latin typeface="Liberation Sans" panose="020B0604020202020204" pitchFamily="34" charset="0"/>
              </a:rPr>
              <a:t> </a:t>
            </a:r>
            <a:r>
              <a:rPr lang="en-US" altLang="en-US" sz="2300" b="0" dirty="0">
                <a:effectLst/>
                <a:latin typeface="Liberation Sans" panose="020B0604020202020204" pitchFamily="34" charset="0"/>
              </a:rPr>
              <a:t>is the study of how specific costs respond to changes in the level of business activity.</a:t>
            </a:r>
          </a:p>
          <a:p>
            <a:pPr marL="685800" lvl="1" indent="-457200">
              <a:lnSpc>
                <a:spcPct val="120000"/>
              </a:lnSpc>
              <a:spcBef>
                <a:spcPct val="6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Activity levels may be expressed in terms of:</a:t>
            </a:r>
          </a:p>
          <a:p>
            <a:pPr marL="1257300" lvl="2" indent="-45720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b="0" dirty="0">
                <a:effectLst/>
                <a:latin typeface="Liberation Sans" panose="020B0604020202020204" pitchFamily="34" charset="0"/>
              </a:rPr>
              <a:t>Sales dollars (in a retail company)</a:t>
            </a:r>
          </a:p>
          <a:p>
            <a:pPr marL="1257300" lvl="2" indent="-45720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b="0" dirty="0">
                <a:effectLst/>
                <a:latin typeface="Liberation Sans" panose="020B0604020202020204" pitchFamily="34" charset="0"/>
              </a:rPr>
              <a:t>Miles driven (in a trucking company)</a:t>
            </a:r>
          </a:p>
          <a:p>
            <a:pPr marL="1257300" lvl="2" indent="-45720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b="0" dirty="0">
                <a:effectLst/>
                <a:latin typeface="Liberation Sans" panose="020B0604020202020204" pitchFamily="34" charset="0"/>
              </a:rPr>
              <a:t>Room occupancy (in a hotel)</a:t>
            </a:r>
          </a:p>
          <a:p>
            <a:pPr marL="685800" lvl="1" indent="-45720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sz="2200" b="0" dirty="0">
                <a:effectLst/>
                <a:latin typeface="Liberation Sans" panose="020B0604020202020204" pitchFamily="34" charset="0"/>
              </a:rPr>
              <a:t>Changes in the level or volume of activity should be correlated with changes in costs.</a:t>
            </a:r>
          </a:p>
          <a:p>
            <a:pPr marL="685800" lvl="1" indent="-45720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sz="2200" b="0" dirty="0">
                <a:effectLst/>
                <a:latin typeface="Liberation Sans" panose="020B0604020202020204" pitchFamily="34" charset="0"/>
              </a:rPr>
              <a:t>Activity level selected is called </a:t>
            </a:r>
            <a:r>
              <a:rPr lang="en-US" sz="2200" dirty="0">
                <a:effectLst/>
                <a:latin typeface="Liberation Sans" panose="020B0604020202020204" pitchFamily="34" charset="0"/>
              </a:rPr>
              <a:t>activity or volume index</a:t>
            </a:r>
            <a:r>
              <a:rPr lang="en-US" sz="2200" b="0" dirty="0">
                <a:effectLst/>
                <a:latin typeface="Liberation Sans" panose="020B0604020202020204" pitchFamily="34" charset="0"/>
              </a:rPr>
              <a:t>.</a:t>
            </a:r>
          </a:p>
          <a:p>
            <a:pPr marL="685800" lvl="1" indent="-45720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Allows costs to be classified as </a:t>
            </a:r>
            <a:r>
              <a:rPr lang="en-US" sz="220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variable, fixed, or mixed</a:t>
            </a:r>
            <a:r>
              <a:rPr lang="en-US" sz="2200" b="0" dirty="0">
                <a:solidFill>
                  <a:srgbClr val="000000"/>
                </a:solidFill>
                <a:effectLst/>
                <a:latin typeface="Liberation Sans" panose="020B0604020202020204" pitchFamily="34" charset="0"/>
              </a:rPr>
              <a:t>.</a:t>
            </a:r>
            <a:endParaRPr lang="en-US" sz="2200" b="0" dirty="0">
              <a:effectLst/>
              <a:latin typeface="Liberation Sans" panose="020B0604020202020204" pitchFamily="34" charset="0"/>
            </a:endParaRPr>
          </a:p>
          <a:p>
            <a:pPr marL="685800" lvl="1" indent="-45720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endParaRPr lang="en-US" sz="2200" b="0" dirty="0">
              <a:effectLst/>
              <a:latin typeface="Liberation Sans" panose="020B0604020202020204" pitchFamily="34" charset="0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Cost Behavior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6" name="Rectangle 17"/>
          <p:cNvSpPr>
            <a:spLocks noChangeArrowheads="1"/>
          </p:cNvSpPr>
          <p:nvPr/>
        </p:nvSpPr>
        <p:spPr bwMode="auto">
          <a:xfrm>
            <a:off x="533400" y="1219200"/>
            <a:ext cx="8077200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100" dirty="0">
                <a:solidFill>
                  <a:schemeClr val="bg2"/>
                </a:solidFill>
                <a:latin typeface="Liberation Sans" panose="020B0604020202020204" pitchFamily="34" charset="0"/>
              </a:rPr>
              <a:t>Break-even occurs where total sales equal variable costs plus fixed costs (i.e. </a:t>
            </a:r>
            <a:r>
              <a:rPr lang="en-US" altLang="en-US" sz="2100" b="1" dirty="0">
                <a:solidFill>
                  <a:schemeClr val="bg2"/>
                </a:solidFill>
                <a:latin typeface="Liberation Sans" panose="020B0604020202020204" pitchFamily="34" charset="0"/>
              </a:rPr>
              <a:t>net income is zero</a:t>
            </a:r>
            <a:r>
              <a:rPr lang="en-US" altLang="en-US" sz="2100" dirty="0">
                <a:solidFill>
                  <a:schemeClr val="bg2"/>
                </a:solidFill>
                <a:latin typeface="Liberation Sans" panose="020B0604020202020204" pitchFamily="34" charset="0"/>
              </a:rPr>
              <a:t>)</a:t>
            </a:r>
          </a:p>
        </p:txBody>
      </p:sp>
      <p:sp>
        <p:nvSpPr>
          <p:cNvPr id="51207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51208" name="Rectangle 10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Mathematical Equation</a:t>
            </a:r>
          </a:p>
        </p:txBody>
      </p:sp>
      <p:pic>
        <p:nvPicPr>
          <p:cNvPr id="5120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182664"/>
            <a:ext cx="7086600" cy="427445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028700" y="2182664"/>
            <a:ext cx="7086600" cy="712936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1219200" y="4724400"/>
            <a:ext cx="1143000" cy="228600"/>
          </a:xfrm>
          <a:prstGeom prst="righ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43400" y="3886200"/>
            <a:ext cx="3429000" cy="762000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43401" y="4724400"/>
            <a:ext cx="3771899" cy="401496"/>
            <a:chOff x="4610101" y="482695"/>
            <a:chExt cx="3227069" cy="40149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867400" y="482695"/>
              <a:ext cx="1969770" cy="401496"/>
            </a:xfrm>
            <a:prstGeom prst="rect">
              <a:avLst/>
            </a:prstGeom>
            <a:noFill/>
            <a:ln w="25400" cap="sq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rgbClr val="FF0000"/>
                  </a:solidFill>
                  <a:latin typeface="Liberation Sans"/>
                </a:rPr>
                <a:t>BE Unit sales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endParaRPr>
            </a:p>
          </p:txBody>
        </p:sp>
        <p:cxnSp>
          <p:nvCxnSpPr>
            <p:cNvPr id="12" name="Straight Arrow Connector 11"/>
            <p:cNvCxnSpPr>
              <a:stCxn id="11" idx="1"/>
            </p:cNvCxnSpPr>
            <p:nvPr/>
          </p:nvCxnSpPr>
          <p:spPr bwMode="auto">
            <a:xfrm flipH="1" flipV="1">
              <a:off x="4610101" y="596995"/>
              <a:ext cx="1257299" cy="86448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Rectangle 14"/>
          <p:cNvSpPr/>
          <p:nvPr/>
        </p:nvSpPr>
        <p:spPr bwMode="auto">
          <a:xfrm>
            <a:off x="5715001" y="5144093"/>
            <a:ext cx="2400300" cy="1313028"/>
          </a:xfrm>
          <a:prstGeom prst="rect">
            <a:avLst/>
          </a:prstGeom>
          <a:noFill/>
          <a:ln w="254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rgbClr val="FF0000"/>
                </a:solidFill>
                <a:latin typeface="Liberation Sans"/>
              </a:rPr>
              <a:t>BE Dollar sales: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rPr>
              <a:t>1,000 x $500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rgbClr val="FF0000"/>
                </a:solidFill>
                <a:latin typeface="Liberation Sans"/>
              </a:rPr>
              <a:t>or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rPr>
              <a:t>$500,000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001000" cy="3124200"/>
          </a:xfrm>
          <a:solidFill>
            <a:schemeClr val="bg1"/>
          </a:solidFill>
          <a:ln w="12700" cap="flat" algn="ctr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685800" lvl="1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At the break-even point, contribution margin must equal total fixed costs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	Contribution margin = total revenues – variable costs </a:t>
            </a:r>
          </a:p>
          <a:p>
            <a:pPr marL="685800" lvl="1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Break-even point can be computed using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either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contribution margin per unit or contribution margin ratio.</a:t>
            </a:r>
          </a:p>
        </p:txBody>
      </p:sp>
      <p:sp>
        <p:nvSpPr>
          <p:cNvPr id="52229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Contribution Margin Technique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905000"/>
            <a:ext cx="8229600" cy="1371600"/>
          </a:xfrm>
          <a:solidFill>
            <a:schemeClr val="bg1"/>
          </a:solidFill>
          <a:ln w="12700" cap="flat" algn="ctr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685800" lvl="1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When the break-even-point in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units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is desired, contribution margin per unit is used in the following formula which shows the computation for Vargo Video: </a:t>
            </a:r>
          </a:p>
        </p:txBody>
      </p:sp>
      <p:sp>
        <p:nvSpPr>
          <p:cNvPr id="53253" name="Text Box 12"/>
          <p:cNvSpPr txBox="1">
            <a:spLocks noChangeArrowheads="1"/>
          </p:cNvSpPr>
          <p:nvPr/>
        </p:nvSpPr>
        <p:spPr bwMode="auto">
          <a:xfrm>
            <a:off x="533400" y="129540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 dirty="0">
                <a:solidFill>
                  <a:srgbClr val="006600"/>
                </a:solidFill>
                <a:latin typeface="Liberation Sans" panose="020B0604020202020204" pitchFamily="34" charset="0"/>
              </a:rPr>
              <a:t>CONTRIBUTION MARGIN IN UNITS</a:t>
            </a:r>
          </a:p>
        </p:txBody>
      </p:sp>
      <p:sp>
        <p:nvSpPr>
          <p:cNvPr id="53254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5325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9" y="3492690"/>
            <a:ext cx="7993062" cy="11985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Contribution Margin Technique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18648" y="4691253"/>
            <a:ext cx="5306704" cy="1237584"/>
            <a:chOff x="4202643" y="-312451"/>
            <a:chExt cx="4540179" cy="1237584"/>
          </a:xfrm>
        </p:grpSpPr>
        <p:sp>
          <p:nvSpPr>
            <p:cNvPr id="10" name="Rectangle 9"/>
            <p:cNvSpPr/>
            <p:nvPr/>
          </p:nvSpPr>
          <p:spPr bwMode="auto">
            <a:xfrm>
              <a:off x="4202643" y="523637"/>
              <a:ext cx="4540179" cy="401496"/>
            </a:xfrm>
            <a:prstGeom prst="rect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rgbClr val="FF0000"/>
                  </a:solidFill>
                  <a:latin typeface="Liberation Sans"/>
                </a:rPr>
                <a:t>Unit selling price – Unit variable costs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endParaRPr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 bwMode="auto">
            <a:xfrm flipV="1">
              <a:off x="6472733" y="-312451"/>
              <a:ext cx="0" cy="836088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905000"/>
            <a:ext cx="8070850" cy="1371600"/>
          </a:xfrm>
          <a:solidFill>
            <a:schemeClr val="bg1"/>
          </a:solidFill>
          <a:ln w="12700" cap="flat" algn="ctr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685800" lvl="1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When the break-even-point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in dollars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is desired, contribution margin ratio is used in the following formula which shows the computation for Vargo Video:</a:t>
            </a:r>
          </a:p>
        </p:txBody>
      </p:sp>
      <p:sp>
        <p:nvSpPr>
          <p:cNvPr id="54277" name="Text Box 8"/>
          <p:cNvSpPr txBox="1">
            <a:spLocks noChangeArrowheads="1"/>
          </p:cNvSpPr>
          <p:nvPr/>
        </p:nvSpPr>
        <p:spPr bwMode="auto">
          <a:xfrm>
            <a:off x="539750" y="1295400"/>
            <a:ext cx="701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2800" b="1">
                <a:solidFill>
                  <a:srgbClr val="006600"/>
                </a:solidFill>
                <a:latin typeface="Liberation Sans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CONTRIBUTION MARGIN RATIO</a:t>
            </a:r>
          </a:p>
        </p:txBody>
      </p:sp>
      <p:sp>
        <p:nvSpPr>
          <p:cNvPr id="54278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5428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05200"/>
            <a:ext cx="7961313" cy="1235075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Contribution Margin Technique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11250" y="4691253"/>
            <a:ext cx="5867400" cy="1237584"/>
            <a:chOff x="4055147" y="-312451"/>
            <a:chExt cx="5019885" cy="123758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055147" y="523637"/>
              <a:ext cx="5019885" cy="401496"/>
            </a:xfrm>
            <a:prstGeom prst="rect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rgbClr val="FF0000"/>
                  </a:solidFill>
                  <a:latin typeface="Liberation Sans"/>
                </a:rPr>
                <a:t>Unit contribution margin / Unit selling price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endParaRPr>
            </a:p>
          </p:txBody>
        </p:sp>
        <p:cxnSp>
          <p:nvCxnSpPr>
            <p:cNvPr id="12" name="Straight Arrow Connector 11"/>
            <p:cNvCxnSpPr>
              <a:stCxn id="11" idx="0"/>
            </p:cNvCxnSpPr>
            <p:nvPr/>
          </p:nvCxnSpPr>
          <p:spPr bwMode="auto">
            <a:xfrm flipV="1">
              <a:off x="6565090" y="-312451"/>
              <a:ext cx="0" cy="836088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198"/>
            <a:ext cx="6776113" cy="535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7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56328" name="Rectangle 9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Cost-Volume-Profit (CVP)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609600" y="1412875"/>
            <a:ext cx="8001000" cy="17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Lombardi Company has a unit selling price of $400, variable costs per unit of $240, and fixed costs of $180,000. Compute the </a:t>
            </a:r>
            <a:r>
              <a:rPr lang="en-US" altLang="en-US" sz="2200" b="1" dirty="0">
                <a:latin typeface="Liberation Sans" panose="020B0604020202020204" pitchFamily="34" charset="0"/>
              </a:rPr>
              <a:t>break-even point</a:t>
            </a:r>
            <a:r>
              <a:rPr lang="en-US" altLang="en-US" sz="2200" dirty="0">
                <a:latin typeface="Liberation Sans" panose="020B0604020202020204" pitchFamily="34" charset="0"/>
              </a:rPr>
              <a:t> in units using </a:t>
            </a:r>
            <a:r>
              <a:rPr lang="en-US" altLang="en-US" sz="22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(a) a mathematical equation</a:t>
            </a:r>
            <a:r>
              <a:rPr lang="en-US" altLang="en-US" sz="2200" dirty="0">
                <a:latin typeface="Liberation Sans" panose="020B0604020202020204" pitchFamily="34" charset="0"/>
              </a:rPr>
              <a:t> and (b) contribution margin per unit. </a:t>
            </a:r>
          </a:p>
        </p:txBody>
      </p:sp>
      <p:sp>
        <p:nvSpPr>
          <p:cNvPr id="58372" name="Text Box 13"/>
          <p:cNvSpPr txBox="1">
            <a:spLocks noChangeArrowheads="1"/>
          </p:cNvSpPr>
          <p:nvPr/>
        </p:nvSpPr>
        <p:spPr bwMode="auto">
          <a:xfrm>
            <a:off x="914400" y="4495800"/>
            <a:ext cx="1143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$400Q</a:t>
            </a:r>
          </a:p>
        </p:txBody>
      </p:sp>
      <p:sp>
        <p:nvSpPr>
          <p:cNvPr id="58373" name="Text Box 14"/>
          <p:cNvSpPr txBox="1">
            <a:spLocks noChangeArrowheads="1"/>
          </p:cNvSpPr>
          <p:nvPr/>
        </p:nvSpPr>
        <p:spPr bwMode="auto">
          <a:xfrm>
            <a:off x="2971800" y="4495800"/>
            <a:ext cx="1143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$240Q</a:t>
            </a:r>
          </a:p>
        </p:txBody>
      </p:sp>
      <p:sp>
        <p:nvSpPr>
          <p:cNvPr id="58374" name="Text Box 16"/>
          <p:cNvSpPr txBox="1">
            <a:spLocks noChangeArrowheads="1"/>
          </p:cNvSpPr>
          <p:nvPr/>
        </p:nvSpPr>
        <p:spPr bwMode="auto">
          <a:xfrm>
            <a:off x="5029200" y="4495800"/>
            <a:ext cx="1524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$180,000</a:t>
            </a:r>
          </a:p>
        </p:txBody>
      </p:sp>
      <p:sp>
        <p:nvSpPr>
          <p:cNvPr id="58375" name="Text Box 17"/>
          <p:cNvSpPr txBox="1">
            <a:spLocks noChangeArrowheads="1"/>
          </p:cNvSpPr>
          <p:nvPr/>
        </p:nvSpPr>
        <p:spPr bwMode="auto">
          <a:xfrm>
            <a:off x="7162800" y="4495800"/>
            <a:ext cx="1295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0</a:t>
            </a:r>
          </a:p>
        </p:txBody>
      </p:sp>
      <p:sp>
        <p:nvSpPr>
          <p:cNvPr id="58378" name="Text Box 20"/>
          <p:cNvSpPr txBox="1">
            <a:spLocks noChangeArrowheads="1"/>
          </p:cNvSpPr>
          <p:nvPr/>
        </p:nvSpPr>
        <p:spPr bwMode="auto">
          <a:xfrm>
            <a:off x="914400" y="5592763"/>
            <a:ext cx="11430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Q</a:t>
            </a:r>
          </a:p>
        </p:txBody>
      </p:sp>
      <p:sp>
        <p:nvSpPr>
          <p:cNvPr id="58379" name="Text Box 21"/>
          <p:cNvSpPr txBox="1">
            <a:spLocks noChangeArrowheads="1"/>
          </p:cNvSpPr>
          <p:nvPr/>
        </p:nvSpPr>
        <p:spPr bwMode="auto">
          <a:xfrm>
            <a:off x="2743200" y="5592763"/>
            <a:ext cx="1828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1,125 units</a:t>
            </a:r>
          </a:p>
        </p:txBody>
      </p:sp>
      <p:sp>
        <p:nvSpPr>
          <p:cNvPr id="58380" name="Text Box 22"/>
          <p:cNvSpPr txBox="1">
            <a:spLocks noChangeArrowheads="1"/>
          </p:cNvSpPr>
          <p:nvPr/>
        </p:nvSpPr>
        <p:spPr bwMode="auto">
          <a:xfrm>
            <a:off x="2209800" y="4495800"/>
            <a:ext cx="457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</a:rPr>
              <a:t>-</a:t>
            </a:r>
          </a:p>
        </p:txBody>
      </p:sp>
      <p:sp>
        <p:nvSpPr>
          <p:cNvPr id="58382" name="Text Box 24"/>
          <p:cNvSpPr txBox="1">
            <a:spLocks noChangeArrowheads="1"/>
          </p:cNvSpPr>
          <p:nvPr/>
        </p:nvSpPr>
        <p:spPr bwMode="auto">
          <a:xfrm>
            <a:off x="2209800" y="5592763"/>
            <a:ext cx="457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</a:rPr>
              <a:t>=</a:t>
            </a:r>
          </a:p>
        </p:txBody>
      </p:sp>
      <p:sp>
        <p:nvSpPr>
          <p:cNvPr id="58383" name="Text Box 25"/>
          <p:cNvSpPr txBox="1">
            <a:spLocks noChangeArrowheads="1"/>
          </p:cNvSpPr>
          <p:nvPr/>
        </p:nvSpPr>
        <p:spPr bwMode="auto">
          <a:xfrm>
            <a:off x="4419600" y="4495800"/>
            <a:ext cx="457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</a:rPr>
              <a:t>-</a:t>
            </a:r>
          </a:p>
        </p:txBody>
      </p:sp>
      <p:sp>
        <p:nvSpPr>
          <p:cNvPr id="58384" name="Text Box 26"/>
          <p:cNvSpPr txBox="1">
            <a:spLocks noChangeArrowheads="1"/>
          </p:cNvSpPr>
          <p:nvPr/>
        </p:nvSpPr>
        <p:spPr bwMode="auto">
          <a:xfrm>
            <a:off x="6629400" y="4495800"/>
            <a:ext cx="457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</a:rPr>
              <a:t>=</a:t>
            </a:r>
          </a:p>
        </p:txBody>
      </p:sp>
      <p:sp>
        <p:nvSpPr>
          <p:cNvPr id="901149" name="Text Box 29"/>
          <p:cNvSpPr txBox="1">
            <a:spLocks noChangeArrowheads="1"/>
          </p:cNvSpPr>
          <p:nvPr/>
        </p:nvSpPr>
        <p:spPr bwMode="auto">
          <a:xfrm>
            <a:off x="914400" y="4495800"/>
            <a:ext cx="1143000" cy="446088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901150" name="Text Box 30"/>
          <p:cNvSpPr txBox="1">
            <a:spLocks noChangeArrowheads="1"/>
          </p:cNvSpPr>
          <p:nvPr/>
        </p:nvSpPr>
        <p:spPr bwMode="auto">
          <a:xfrm>
            <a:off x="2743200" y="4506913"/>
            <a:ext cx="1676400" cy="446087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901151" name="Text Box 31"/>
          <p:cNvSpPr txBox="1">
            <a:spLocks noChangeArrowheads="1"/>
          </p:cNvSpPr>
          <p:nvPr/>
        </p:nvSpPr>
        <p:spPr bwMode="auto">
          <a:xfrm>
            <a:off x="4876800" y="4495800"/>
            <a:ext cx="1676400" cy="446088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901152" name="Text Box 32"/>
          <p:cNvSpPr txBox="1">
            <a:spLocks noChangeArrowheads="1"/>
          </p:cNvSpPr>
          <p:nvPr/>
        </p:nvSpPr>
        <p:spPr bwMode="auto">
          <a:xfrm>
            <a:off x="7086600" y="4495800"/>
            <a:ext cx="1676400" cy="446088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901155" name="Text Box 35"/>
          <p:cNvSpPr txBox="1">
            <a:spLocks noChangeArrowheads="1"/>
          </p:cNvSpPr>
          <p:nvPr/>
        </p:nvSpPr>
        <p:spPr bwMode="auto">
          <a:xfrm>
            <a:off x="914400" y="5573713"/>
            <a:ext cx="1143000" cy="446087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901156" name="Text Box 36"/>
          <p:cNvSpPr txBox="1">
            <a:spLocks noChangeArrowheads="1"/>
          </p:cNvSpPr>
          <p:nvPr/>
        </p:nvSpPr>
        <p:spPr bwMode="auto">
          <a:xfrm>
            <a:off x="2743200" y="5573713"/>
            <a:ext cx="1676400" cy="446087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58394" name="Text Box 43"/>
          <p:cNvSpPr txBox="1">
            <a:spLocks noChangeArrowheads="1"/>
          </p:cNvSpPr>
          <p:nvPr/>
        </p:nvSpPr>
        <p:spPr bwMode="auto">
          <a:xfrm>
            <a:off x="990600" y="35814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Liberation Sans" panose="020B0604020202020204" pitchFamily="34" charset="0"/>
              </a:rPr>
              <a:t>Sales</a:t>
            </a:r>
          </a:p>
        </p:txBody>
      </p:sp>
      <p:sp>
        <p:nvSpPr>
          <p:cNvPr id="58395" name="Text Box 44"/>
          <p:cNvSpPr txBox="1">
            <a:spLocks noChangeArrowheads="1"/>
          </p:cNvSpPr>
          <p:nvPr/>
        </p:nvSpPr>
        <p:spPr bwMode="auto">
          <a:xfrm>
            <a:off x="2743200" y="3429000"/>
            <a:ext cx="1676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Liberation Sans" panose="020B0604020202020204" pitchFamily="34" charset="0"/>
              </a:rPr>
              <a:t>Variable Costs</a:t>
            </a:r>
          </a:p>
        </p:txBody>
      </p:sp>
      <p:sp>
        <p:nvSpPr>
          <p:cNvPr id="58396" name="Text Box 45"/>
          <p:cNvSpPr txBox="1">
            <a:spLocks noChangeArrowheads="1"/>
          </p:cNvSpPr>
          <p:nvPr/>
        </p:nvSpPr>
        <p:spPr bwMode="auto">
          <a:xfrm>
            <a:off x="4876800" y="3429000"/>
            <a:ext cx="1676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Liberation Sans" panose="020B0604020202020204" pitchFamily="34" charset="0"/>
              </a:rPr>
              <a:t>Fixed Costs</a:t>
            </a:r>
          </a:p>
        </p:txBody>
      </p:sp>
      <p:sp>
        <p:nvSpPr>
          <p:cNvPr id="58397" name="Text Box 46"/>
          <p:cNvSpPr txBox="1">
            <a:spLocks noChangeArrowheads="1"/>
          </p:cNvSpPr>
          <p:nvPr/>
        </p:nvSpPr>
        <p:spPr bwMode="auto">
          <a:xfrm>
            <a:off x="7086600" y="3429000"/>
            <a:ext cx="1676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Liberation Sans" panose="020B0604020202020204" pitchFamily="34" charset="0"/>
              </a:rPr>
              <a:t>Net Income</a:t>
            </a:r>
          </a:p>
        </p:txBody>
      </p:sp>
      <p:sp>
        <p:nvSpPr>
          <p:cNvPr id="58398" name="Text Box 48"/>
          <p:cNvSpPr txBox="1">
            <a:spLocks noChangeArrowheads="1"/>
          </p:cNvSpPr>
          <p:nvPr/>
        </p:nvSpPr>
        <p:spPr bwMode="auto">
          <a:xfrm>
            <a:off x="2209800" y="3611563"/>
            <a:ext cx="457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</a:rPr>
              <a:t>-</a:t>
            </a:r>
          </a:p>
        </p:txBody>
      </p:sp>
      <p:sp>
        <p:nvSpPr>
          <p:cNvPr id="58399" name="Text Box 49"/>
          <p:cNvSpPr txBox="1">
            <a:spLocks noChangeArrowheads="1"/>
          </p:cNvSpPr>
          <p:nvPr/>
        </p:nvSpPr>
        <p:spPr bwMode="auto">
          <a:xfrm>
            <a:off x="4419600" y="3611563"/>
            <a:ext cx="457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</a:rPr>
              <a:t>-</a:t>
            </a:r>
          </a:p>
        </p:txBody>
      </p:sp>
      <p:sp>
        <p:nvSpPr>
          <p:cNvPr id="58400" name="Text Box 50"/>
          <p:cNvSpPr txBox="1">
            <a:spLocks noChangeArrowheads="1"/>
          </p:cNvSpPr>
          <p:nvPr/>
        </p:nvSpPr>
        <p:spPr bwMode="auto">
          <a:xfrm>
            <a:off x="6629400" y="3611563"/>
            <a:ext cx="457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</a:rPr>
              <a:t>=</a:t>
            </a:r>
          </a:p>
        </p:txBody>
      </p:sp>
      <p:cxnSp>
        <p:nvCxnSpPr>
          <p:cNvPr id="58401" name="AutoShape 51"/>
          <p:cNvCxnSpPr>
            <a:cxnSpLocks noChangeShapeType="1"/>
            <a:stCxn id="58394" idx="1"/>
            <a:endCxn id="901149" idx="1"/>
          </p:cNvCxnSpPr>
          <p:nvPr/>
        </p:nvCxnSpPr>
        <p:spPr bwMode="auto">
          <a:xfrm rot="10800000" flipV="1">
            <a:off x="904875" y="3810000"/>
            <a:ext cx="85725" cy="909638"/>
          </a:xfrm>
          <a:prstGeom prst="bentConnector3">
            <a:avLst>
              <a:gd name="adj1" fmla="val 635185"/>
            </a:avLst>
          </a:prstGeom>
          <a:noFill/>
          <a:ln w="28575" cap="sq">
            <a:solidFill>
              <a:srgbClr val="80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Line 29"/>
          <p:cNvSpPr>
            <a:spLocks noChangeShapeType="1"/>
          </p:cNvSpPr>
          <p:nvPr/>
        </p:nvSpPr>
        <p:spPr bwMode="auto">
          <a:xfrm>
            <a:off x="290286" y="784324"/>
            <a:ext cx="8636000" cy="1489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593" tIns="42045" rIns="85593" bIns="42045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39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" y="395883"/>
            <a:ext cx="1669143" cy="604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357188"/>
            <a:ext cx="8636000" cy="82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586815"/>
            <a:ext cx="3144567" cy="4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72" y="571501"/>
            <a:ext cx="409385" cy="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338286" y="508909"/>
            <a:ext cx="5515429" cy="519373"/>
          </a:xfrm>
          <a:prstGeom prst="rect">
            <a:avLst/>
          </a:prstGeom>
          <a:noFill/>
        </p:spPr>
        <p:txBody>
          <a:bodyPr wrap="square" lIns="86493" tIns="43247" rIns="86493" bIns="43247" rtlCol="0">
            <a:spAutoFit/>
          </a:bodyPr>
          <a:lstStyle/>
          <a:p>
            <a:pPr marL="111120" algn="l"/>
            <a:r>
              <a:rPr lang="en-US" sz="28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Break-Even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01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01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01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01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901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901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9" grpId="0" animBg="1"/>
      <p:bldP spid="901150" grpId="0" animBg="1"/>
      <p:bldP spid="901151" grpId="0" animBg="1"/>
      <p:bldP spid="901152" grpId="0" animBg="1"/>
      <p:bldP spid="901155" grpId="0" animBg="1"/>
      <p:bldP spid="90115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7"/>
          <p:cNvSpPr txBox="1">
            <a:spLocks noChangeArrowheads="1"/>
          </p:cNvSpPr>
          <p:nvPr/>
        </p:nvSpPr>
        <p:spPr bwMode="auto">
          <a:xfrm>
            <a:off x="838200" y="4754563"/>
            <a:ext cx="1600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$180,000</a:t>
            </a:r>
          </a:p>
        </p:txBody>
      </p:sp>
      <p:sp>
        <p:nvSpPr>
          <p:cNvPr id="59396" name="Text Box 8"/>
          <p:cNvSpPr txBox="1">
            <a:spLocks noChangeArrowheads="1"/>
          </p:cNvSpPr>
          <p:nvPr/>
        </p:nvSpPr>
        <p:spPr bwMode="auto">
          <a:xfrm>
            <a:off x="3657600" y="4754563"/>
            <a:ext cx="11430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$160</a:t>
            </a:r>
          </a:p>
        </p:txBody>
      </p:sp>
      <p:sp>
        <p:nvSpPr>
          <p:cNvPr id="59397" name="Text Box 10"/>
          <p:cNvSpPr txBox="1">
            <a:spLocks noChangeArrowheads="1"/>
          </p:cNvSpPr>
          <p:nvPr/>
        </p:nvSpPr>
        <p:spPr bwMode="auto">
          <a:xfrm>
            <a:off x="6324600" y="4724400"/>
            <a:ext cx="2209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1,125 units</a:t>
            </a:r>
          </a:p>
        </p:txBody>
      </p:sp>
      <p:sp>
        <p:nvSpPr>
          <p:cNvPr id="59398" name="Text Box 19"/>
          <p:cNvSpPr txBox="1">
            <a:spLocks noChangeArrowheads="1"/>
          </p:cNvSpPr>
          <p:nvPr/>
        </p:nvSpPr>
        <p:spPr bwMode="auto">
          <a:xfrm>
            <a:off x="5715000" y="4754563"/>
            <a:ext cx="457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=</a:t>
            </a:r>
          </a:p>
        </p:txBody>
      </p:sp>
      <p:sp>
        <p:nvSpPr>
          <p:cNvPr id="59400" name="Rectangle 36"/>
          <p:cNvSpPr>
            <a:spLocks noChangeArrowheads="1"/>
          </p:cNvSpPr>
          <p:nvPr/>
        </p:nvSpPr>
        <p:spPr bwMode="auto">
          <a:xfrm>
            <a:off x="609600" y="1412875"/>
            <a:ext cx="8001000" cy="17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57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Lombardi Company has a unit selling price of $400, variable costs per unit of $240, and fixed costs of $180,000. Compute the </a:t>
            </a:r>
            <a:r>
              <a:rPr lang="en-US" altLang="en-US" sz="2200" b="1" dirty="0">
                <a:latin typeface="Liberation Sans" panose="020B0604020202020204" pitchFamily="34" charset="0"/>
              </a:rPr>
              <a:t>break-even point</a:t>
            </a:r>
            <a:r>
              <a:rPr lang="en-US" altLang="en-US" sz="2200" dirty="0">
                <a:latin typeface="Liberation Sans" panose="020B0604020202020204" pitchFamily="34" charset="0"/>
              </a:rPr>
              <a:t> in units using (a) a mathematical equation and </a:t>
            </a:r>
            <a:r>
              <a:rPr lang="en-US" altLang="en-US" sz="22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(b) contribution margin per unit</a:t>
            </a:r>
            <a:r>
              <a:rPr lang="en-US" altLang="en-US" sz="2200" dirty="0">
                <a:latin typeface="Liberation Sans" panose="020B0604020202020204" pitchFamily="34" charset="0"/>
              </a:rPr>
              <a:t>. </a:t>
            </a:r>
          </a:p>
        </p:txBody>
      </p:sp>
      <p:sp>
        <p:nvSpPr>
          <p:cNvPr id="59401" name="Text Box 38"/>
          <p:cNvSpPr txBox="1">
            <a:spLocks noChangeArrowheads="1"/>
          </p:cNvSpPr>
          <p:nvPr/>
        </p:nvSpPr>
        <p:spPr bwMode="auto">
          <a:xfrm>
            <a:off x="1143000" y="3581400"/>
            <a:ext cx="114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Liberation Sans" panose="020B0604020202020204" pitchFamily="34" charset="0"/>
              </a:rPr>
              <a:t>Fixed Costs</a:t>
            </a:r>
          </a:p>
        </p:txBody>
      </p:sp>
      <p:sp>
        <p:nvSpPr>
          <p:cNvPr id="59402" name="Text Box 39"/>
          <p:cNvSpPr txBox="1">
            <a:spLocks noChangeArrowheads="1"/>
          </p:cNvSpPr>
          <p:nvPr/>
        </p:nvSpPr>
        <p:spPr bwMode="auto">
          <a:xfrm>
            <a:off x="3048000" y="3597275"/>
            <a:ext cx="251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Liberation Sans" panose="020B0604020202020204" pitchFamily="34" charset="0"/>
              </a:rPr>
              <a:t>Contribution Margin per Unit</a:t>
            </a:r>
          </a:p>
        </p:txBody>
      </p:sp>
      <p:sp>
        <p:nvSpPr>
          <p:cNvPr id="59403" name="Text Box 40"/>
          <p:cNvSpPr txBox="1">
            <a:spLocks noChangeArrowheads="1"/>
          </p:cNvSpPr>
          <p:nvPr/>
        </p:nvSpPr>
        <p:spPr bwMode="auto">
          <a:xfrm>
            <a:off x="6248400" y="3597275"/>
            <a:ext cx="2286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 dirty="0">
                <a:latin typeface="Liberation Sans" panose="020B0604020202020204" pitchFamily="34" charset="0"/>
              </a:rPr>
              <a:t>Break-Even Point in Units</a:t>
            </a:r>
          </a:p>
        </p:txBody>
      </p:sp>
      <p:sp>
        <p:nvSpPr>
          <p:cNvPr id="59404" name="Text Box 41"/>
          <p:cNvSpPr txBox="1">
            <a:spLocks noChangeArrowheads="1"/>
          </p:cNvSpPr>
          <p:nvPr/>
        </p:nvSpPr>
        <p:spPr bwMode="auto">
          <a:xfrm>
            <a:off x="2514600" y="3810000"/>
            <a:ext cx="457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  <a:cs typeface="Arial" charset="0"/>
              </a:rPr>
              <a:t>÷</a:t>
            </a:r>
          </a:p>
        </p:txBody>
      </p:sp>
      <p:sp>
        <p:nvSpPr>
          <p:cNvPr id="59405" name="Text Box 42"/>
          <p:cNvSpPr txBox="1">
            <a:spLocks noChangeArrowheads="1"/>
          </p:cNvSpPr>
          <p:nvPr/>
        </p:nvSpPr>
        <p:spPr bwMode="auto">
          <a:xfrm>
            <a:off x="5715000" y="3810000"/>
            <a:ext cx="4572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</a:rPr>
              <a:t>=</a:t>
            </a:r>
          </a:p>
        </p:txBody>
      </p:sp>
      <p:sp>
        <p:nvSpPr>
          <p:cNvPr id="59406" name="Text Box 43"/>
          <p:cNvSpPr txBox="1">
            <a:spLocks noChangeArrowheads="1"/>
          </p:cNvSpPr>
          <p:nvPr/>
        </p:nvSpPr>
        <p:spPr bwMode="auto">
          <a:xfrm>
            <a:off x="2819400" y="4754563"/>
            <a:ext cx="457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200" b="1" dirty="0">
                <a:latin typeface="Liberation Sans" panose="020B0604020202020204" pitchFamily="34" charset="0"/>
                <a:cs typeface="Arial" charset="0"/>
              </a:rPr>
              <a:t>÷</a:t>
            </a:r>
          </a:p>
        </p:txBody>
      </p:sp>
      <p:sp>
        <p:nvSpPr>
          <p:cNvPr id="19" name="Line 29"/>
          <p:cNvSpPr>
            <a:spLocks noChangeShapeType="1"/>
          </p:cNvSpPr>
          <p:nvPr/>
        </p:nvSpPr>
        <p:spPr bwMode="auto">
          <a:xfrm>
            <a:off x="290286" y="784324"/>
            <a:ext cx="8636000" cy="1489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593" tIns="42045" rIns="85593" bIns="42045"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20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" y="395883"/>
            <a:ext cx="1669143" cy="604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357188"/>
            <a:ext cx="8636000" cy="82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586815"/>
            <a:ext cx="3144567" cy="4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72" y="571501"/>
            <a:ext cx="409385" cy="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338286" y="508909"/>
            <a:ext cx="5515429" cy="519373"/>
          </a:xfrm>
          <a:prstGeom prst="rect">
            <a:avLst/>
          </a:prstGeom>
          <a:noFill/>
        </p:spPr>
        <p:txBody>
          <a:bodyPr wrap="square" lIns="86493" tIns="43247" rIns="86493" bIns="43247" rtlCol="0">
            <a:spAutoFit/>
          </a:bodyPr>
          <a:lstStyle/>
          <a:p>
            <a:pPr marL="111120" algn="l"/>
            <a:r>
              <a:rPr lang="en-US" sz="2800" b="1" dirty="0">
                <a:solidFill>
                  <a:schemeClr val="bg1"/>
                </a:solidFill>
                <a:latin typeface="Liberation Sans" panose="020B0604020202020204" pitchFamily="34" charset="0"/>
              </a:rPr>
              <a:t>Break-Even Analysis</a:t>
            </a:r>
          </a:p>
        </p:txBody>
      </p: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838200" y="4754880"/>
            <a:ext cx="1676400" cy="446087"/>
          </a:xfrm>
          <a:prstGeom prst="rect">
            <a:avLst/>
          </a:prstGeom>
          <a:solidFill>
            <a:schemeClr val="accent3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3505200" y="4754880"/>
            <a:ext cx="1676400" cy="446087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553200" y="4754880"/>
            <a:ext cx="1676400" cy="446087"/>
          </a:xfrm>
          <a:prstGeom prst="rect">
            <a:avLst/>
          </a:prstGeom>
          <a:solidFill>
            <a:schemeClr val="bg1"/>
          </a:solidFill>
          <a:ln w="19050" cap="sq">
            <a:noFill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 sz="2200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533400" y="1905000"/>
            <a:ext cx="7696200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038" rIns="182562" bIns="46038"/>
          <a:lstStyle/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SzPct val="75000"/>
              <a:defRPr/>
            </a:pPr>
            <a:r>
              <a:rPr lang="en-US" sz="2300" dirty="0">
                <a:latin typeface="Liberation Sans" panose="020B0604020202020204" pitchFamily="34" charset="0"/>
              </a:rPr>
              <a:t>Gossen Company is planning to sell 200,000 pliers for $4 per unit.  The contribution margin ratio is 25%.  If Gossen will break even at this level of sales, what are the fixed costs?</a:t>
            </a:r>
          </a:p>
          <a:p>
            <a:pPr marL="804863" indent="-463550">
              <a:lnSpc>
                <a:spcPct val="120000"/>
              </a:lnSpc>
              <a:spcBef>
                <a:spcPct val="50000"/>
              </a:spcBef>
              <a:buSzPct val="100000"/>
              <a:buFont typeface="Wingdings" pitchFamily="2" charset="2"/>
              <a:buAutoNum type="alphaLcPeriod"/>
              <a:defRPr/>
            </a:pPr>
            <a:r>
              <a:rPr lang="en-US" sz="2300" dirty="0">
                <a:latin typeface="Liberation Sans" panose="020B0604020202020204" pitchFamily="34" charset="0"/>
              </a:rPr>
              <a:t>$100,000.</a:t>
            </a:r>
          </a:p>
          <a:p>
            <a:pPr marL="804863" indent="-463550">
              <a:lnSpc>
                <a:spcPct val="120000"/>
              </a:lnSpc>
              <a:spcBef>
                <a:spcPct val="50000"/>
              </a:spcBef>
              <a:buSzPct val="100000"/>
              <a:buFont typeface="Wingdings" pitchFamily="2" charset="2"/>
              <a:buAutoNum type="alphaLcPeriod"/>
              <a:defRPr/>
            </a:pPr>
            <a:r>
              <a:rPr lang="en-US" sz="2300" dirty="0">
                <a:latin typeface="Liberation Sans" panose="020B0604020202020204" pitchFamily="34" charset="0"/>
              </a:rPr>
              <a:t>$160,000. </a:t>
            </a:r>
          </a:p>
          <a:p>
            <a:pPr marL="804863" indent="-463550">
              <a:lnSpc>
                <a:spcPct val="120000"/>
              </a:lnSpc>
              <a:spcBef>
                <a:spcPct val="50000"/>
              </a:spcBef>
              <a:buSzPct val="100000"/>
              <a:buFont typeface="Wingdings" pitchFamily="2" charset="2"/>
              <a:buAutoNum type="alphaLcPeriod"/>
              <a:defRPr/>
            </a:pPr>
            <a:r>
              <a:rPr lang="en-US" sz="2300" dirty="0">
                <a:latin typeface="Liberation Sans" panose="020B0604020202020204" pitchFamily="34" charset="0"/>
              </a:rPr>
              <a:t>$200,000.</a:t>
            </a:r>
          </a:p>
          <a:p>
            <a:pPr marL="804863" indent="-463550">
              <a:lnSpc>
                <a:spcPct val="120000"/>
              </a:lnSpc>
              <a:spcBef>
                <a:spcPct val="50000"/>
              </a:spcBef>
              <a:buSzPct val="100000"/>
              <a:buFont typeface="Wingdings" pitchFamily="2" charset="2"/>
              <a:buAutoNum type="alphaLcPeriod"/>
              <a:defRPr/>
            </a:pPr>
            <a:r>
              <a:rPr lang="en-US" sz="2300" dirty="0">
                <a:latin typeface="Liberation Sans" panose="020B0604020202020204" pitchFamily="34" charset="0"/>
              </a:rPr>
              <a:t>$300,000. 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33400" y="1295400"/>
            <a:ext cx="41148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Question</a:t>
            </a:r>
          </a:p>
        </p:txBody>
      </p:sp>
      <p:sp>
        <p:nvSpPr>
          <p:cNvPr id="57350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57351" name="Rectangle 11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Break-Even Analysis</a:t>
            </a:r>
          </a:p>
        </p:txBody>
      </p:sp>
      <p:sp>
        <p:nvSpPr>
          <p:cNvPr id="8" name="Notched Right Arrow 7"/>
          <p:cNvSpPr/>
          <p:nvPr/>
        </p:nvSpPr>
        <p:spPr bwMode="auto">
          <a:xfrm>
            <a:off x="228600" y="5001904"/>
            <a:ext cx="609600" cy="4572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18-5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Target Net Income &amp; Margin of Safety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810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2593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Target net income</a:t>
            </a:r>
          </a:p>
          <a:p>
            <a:pPr marL="914400" lvl="1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Mathematical equation</a:t>
            </a:r>
          </a:p>
          <a:p>
            <a:pPr marL="914400" lvl="1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Contribution margin technique</a:t>
            </a:r>
          </a:p>
          <a:p>
            <a:pPr marL="914400" lvl="1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Cost-volume-profit (CVP) graph</a:t>
            </a:r>
          </a:p>
          <a:p>
            <a:pPr marL="228600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Margin of safety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6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14"/>
          <p:cNvSpPr txBox="1">
            <a:spLocks noChangeArrowheads="1"/>
          </p:cNvSpPr>
          <p:nvPr/>
        </p:nvSpPr>
        <p:spPr bwMode="auto">
          <a:xfrm>
            <a:off x="533400" y="1295400"/>
            <a:ext cx="8001000" cy="391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573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bg2"/>
                </a:solidFill>
                <a:latin typeface="Liberation Sans" panose="020B0604020202020204" pitchFamily="34" charset="0"/>
              </a:rPr>
              <a:t>Costs that vary in total </a:t>
            </a:r>
            <a:r>
              <a:rPr lang="en-US" altLang="en-US" sz="2200" b="1" dirty="0">
                <a:solidFill>
                  <a:schemeClr val="bg2"/>
                </a:solidFill>
                <a:latin typeface="Liberation Sans" panose="020B0604020202020204" pitchFamily="34" charset="0"/>
              </a:rPr>
              <a:t>directly and proportionately </a:t>
            </a:r>
            <a:r>
              <a:rPr lang="en-US" altLang="en-US" sz="2200" dirty="0">
                <a:solidFill>
                  <a:schemeClr val="bg2"/>
                </a:solidFill>
                <a:latin typeface="Liberation Sans" panose="020B0604020202020204" pitchFamily="34" charset="0"/>
              </a:rPr>
              <a:t>with changes in the activity level.</a:t>
            </a:r>
          </a:p>
          <a:p>
            <a:pPr lvl="2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Example:</a:t>
            </a:r>
            <a:r>
              <a:rPr lang="en-US" altLang="en-US" sz="2100" dirty="0">
                <a:solidFill>
                  <a:schemeClr val="bg2"/>
                </a:solidFill>
                <a:latin typeface="Liberation Sans" panose="020B0604020202020204" pitchFamily="34" charset="0"/>
              </a:rPr>
              <a:t>  If the activity level increases 10 percent, total variable costs increase 10 percent. </a:t>
            </a:r>
          </a:p>
          <a:p>
            <a:pPr lvl="2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Example:</a:t>
            </a:r>
            <a:r>
              <a:rPr lang="en-US" altLang="en-US" sz="2100" dirty="0">
                <a:solidFill>
                  <a:schemeClr val="bg2"/>
                </a:solidFill>
                <a:latin typeface="Liberation Sans" panose="020B0604020202020204" pitchFamily="34" charset="0"/>
              </a:rPr>
              <a:t> If the activity level decreases by 25 percent, total variable costs decrease by 25 percent.</a:t>
            </a:r>
          </a:p>
          <a:p>
            <a:pPr lvl="1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bg2"/>
                </a:solidFill>
                <a:latin typeface="Liberation Sans" panose="020B0604020202020204" pitchFamily="34" charset="0"/>
              </a:rPr>
              <a:t>Variable costs </a:t>
            </a:r>
            <a:r>
              <a:rPr lang="en-US" altLang="en-US" sz="2200" b="1" dirty="0">
                <a:solidFill>
                  <a:schemeClr val="bg2"/>
                </a:solidFill>
                <a:latin typeface="Liberation Sans" panose="020B0604020202020204" pitchFamily="34" charset="0"/>
              </a:rPr>
              <a:t>remain the same</a:t>
            </a:r>
            <a:r>
              <a:rPr lang="en-US" altLang="en-US" sz="2200" dirty="0">
                <a:solidFill>
                  <a:schemeClr val="bg2"/>
                </a:solidFill>
                <a:latin typeface="Liberation Sans" panose="020B0604020202020204" pitchFamily="34" charset="0"/>
              </a:rPr>
              <a:t> per unit at every level of activity.</a:t>
            </a:r>
          </a:p>
        </p:txBody>
      </p:sp>
      <p:sp>
        <p:nvSpPr>
          <p:cNvPr id="8197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8198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Variable Costs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1447" name="Rectangle 11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Target Net Income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8615" y="1295400"/>
            <a:ext cx="7696200" cy="4114800"/>
          </a:xfrm>
          <a:noFill/>
          <a:ln w="12700" cap="flat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685800" lvl="1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Level of sales necessary to achieve a specified income.</a:t>
            </a:r>
          </a:p>
          <a:p>
            <a:pPr marL="685800" lvl="1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Can be determined from each of the approaches used to determine break-even sales/units:</a:t>
            </a:r>
          </a:p>
          <a:p>
            <a:pPr marL="1257300" lvl="2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From a </a:t>
            </a:r>
            <a:r>
              <a:rPr lang="en-US" altLang="en-US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mathematical equation</a:t>
            </a:r>
            <a:r>
              <a:rPr lang="en-US" altLang="en-US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 marL="1257300" lvl="2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By using </a:t>
            </a:r>
            <a:r>
              <a:rPr lang="en-US" altLang="en-US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contribution margin technique</a:t>
            </a:r>
            <a:r>
              <a:rPr lang="en-US" altLang="en-US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 marL="1257300" lvl="2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From a </a:t>
            </a:r>
            <a:r>
              <a:rPr lang="en-US" altLang="en-US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cost-volume profit (CVP) graph</a:t>
            </a:r>
            <a:r>
              <a:rPr lang="en-US" altLang="en-US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  <a:endParaRPr lang="en-US" altLang="en-US" dirty="0">
              <a:solidFill>
                <a:schemeClr val="tx1"/>
              </a:solidFill>
              <a:effectLst/>
              <a:latin typeface="Liberation Sans" panose="020B0604020202020204" pitchFamily="34" charset="0"/>
            </a:endParaRPr>
          </a:p>
          <a:p>
            <a:pPr marL="685800" lvl="1" indent="-45720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Expressed either in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sales units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or in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sales dollars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1B368-7A23-4603-832B-505060A794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33249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7696200" cy="914400"/>
          </a:xfrm>
          <a:noFill/>
          <a:ln w="12700" cap="flat" algn="ctr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0" indent="0">
              <a:lnSpc>
                <a:spcPct val="120000"/>
              </a:lnSpc>
              <a:spcBef>
                <a:spcPct val="4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lang="en-US" altLang="en-US" sz="2100" b="0" dirty="0">
                <a:effectLst/>
                <a:latin typeface="Liberation Sans" panose="020B0604020202020204" pitchFamily="34" charset="0"/>
              </a:rPr>
              <a:t>Using the formula for the break-even point, simply include the desired net income as a factor (e.g. </a:t>
            </a:r>
            <a:r>
              <a:rPr lang="en-US" altLang="en-US" sz="2100" dirty="0">
                <a:effectLst/>
                <a:latin typeface="Liberation Sans" panose="020B0604020202020204" pitchFamily="34" charset="0"/>
              </a:rPr>
              <a:t>$120,000</a:t>
            </a:r>
            <a:r>
              <a:rPr lang="en-US" altLang="en-US" sz="2100" b="0" dirty="0">
                <a:effectLst/>
                <a:latin typeface="Liberation Sans" panose="020B0604020202020204" pitchFamily="34" charset="0"/>
              </a:rPr>
              <a:t>)</a:t>
            </a:r>
          </a:p>
        </p:txBody>
      </p:sp>
      <p:sp>
        <p:nvSpPr>
          <p:cNvPr id="62470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Mathematical Equation</a:t>
            </a:r>
          </a:p>
        </p:txBody>
      </p:sp>
      <p:pic>
        <p:nvPicPr>
          <p:cNvPr id="6247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2" y="2209800"/>
            <a:ext cx="792829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607852" y="2209800"/>
            <a:ext cx="7928295" cy="609600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686300" y="3733800"/>
            <a:ext cx="3238500" cy="762000"/>
          </a:xfrm>
          <a:prstGeom prst="rect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ight Arrow 3"/>
          <p:cNvSpPr/>
          <p:nvPr/>
        </p:nvSpPr>
        <p:spPr bwMode="auto">
          <a:xfrm>
            <a:off x="1219200" y="4506604"/>
            <a:ext cx="838200" cy="228600"/>
          </a:xfrm>
          <a:prstGeom prst="rightArrow">
            <a:avLst/>
          </a:prstGeom>
          <a:solidFill>
            <a:srgbClr val="FF0000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00400" y="4545260"/>
            <a:ext cx="4343398" cy="401496"/>
            <a:chOff x="4610101" y="482695"/>
            <a:chExt cx="3406350" cy="401496"/>
          </a:xfrm>
        </p:grpSpPr>
        <p:sp>
          <p:nvSpPr>
            <p:cNvPr id="12" name="Rectangle 11"/>
            <p:cNvSpPr/>
            <p:nvPr/>
          </p:nvSpPr>
          <p:spPr bwMode="auto">
            <a:xfrm>
              <a:off x="5867400" y="482695"/>
              <a:ext cx="2149051" cy="401496"/>
            </a:xfrm>
            <a:prstGeom prst="rect">
              <a:avLst/>
            </a:prstGeom>
            <a:noFill/>
            <a:ln w="25400" cap="sq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rgbClr val="FF0000"/>
                  </a:solidFill>
                  <a:latin typeface="Liberation Sans"/>
                </a:rPr>
                <a:t>Required Unit sales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 bwMode="auto">
            <a:xfrm flipH="1" flipV="1">
              <a:off x="4610101" y="596995"/>
              <a:ext cx="1257299" cy="86448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Rectangle 14"/>
          <p:cNvSpPr/>
          <p:nvPr/>
        </p:nvSpPr>
        <p:spPr bwMode="auto">
          <a:xfrm>
            <a:off x="4829916" y="4946756"/>
            <a:ext cx="2951268" cy="1313028"/>
          </a:xfrm>
          <a:prstGeom prst="rect">
            <a:avLst/>
          </a:prstGeom>
          <a:noFill/>
          <a:ln w="254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rgbClr val="FF0000"/>
                </a:solidFill>
                <a:latin typeface="Liberation Sans"/>
              </a:rPr>
              <a:t>Required Dollar sales: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rPr>
              <a:t>1,600 x $500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rgbClr val="FF0000"/>
                </a:solidFill>
                <a:latin typeface="Liberation Sans"/>
              </a:rPr>
              <a:t>or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rPr>
              <a:t>$800,000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15"/>
          <p:cNvSpPr>
            <a:spLocks noChangeArrowheads="1"/>
          </p:cNvSpPr>
          <p:nvPr/>
        </p:nvSpPr>
        <p:spPr bwMode="auto">
          <a:xfrm>
            <a:off x="533400" y="1295400"/>
            <a:ext cx="7696200" cy="685800"/>
          </a:xfrm>
          <a:prstGeom prst="rect">
            <a:avLst/>
          </a:prstGeom>
          <a:noFill/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dirty="0">
                <a:solidFill>
                  <a:schemeClr val="bg2"/>
                </a:solidFill>
                <a:latin typeface="Liberation Sans" panose="020B0604020202020204" pitchFamily="34" charset="0"/>
              </a:rPr>
              <a:t>To determine the required </a:t>
            </a:r>
            <a:r>
              <a:rPr lang="en-US" altLang="en-US" sz="21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sales in units</a:t>
            </a:r>
            <a:r>
              <a:rPr lang="en-US" altLang="en-US" sz="2100" dirty="0">
                <a:solidFill>
                  <a:schemeClr val="bg2"/>
                </a:solidFill>
                <a:latin typeface="Liberation Sans" panose="020B0604020202020204" pitchFamily="34" charset="0"/>
              </a:rPr>
              <a:t> for Vargo Video:</a:t>
            </a:r>
          </a:p>
        </p:txBody>
      </p:sp>
      <p:sp>
        <p:nvSpPr>
          <p:cNvPr id="63494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Contribution Margin Technique</a:t>
            </a:r>
          </a:p>
        </p:txBody>
      </p:sp>
      <p:pic>
        <p:nvPicPr>
          <p:cNvPr id="6349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8977"/>
            <a:ext cx="81248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33400" y="4076700"/>
            <a:ext cx="7696200" cy="685800"/>
          </a:xfrm>
          <a:prstGeom prst="rect">
            <a:avLst/>
          </a:prstGeom>
          <a:noFill/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dirty="0">
                <a:solidFill>
                  <a:schemeClr val="bg2"/>
                </a:solidFill>
                <a:latin typeface="Liberation Sans" panose="020B0604020202020204" pitchFamily="34" charset="0"/>
              </a:rPr>
              <a:t>To determine the required </a:t>
            </a:r>
            <a:r>
              <a:rPr lang="en-US" altLang="en-US" sz="2100" b="1" dirty="0">
                <a:solidFill>
                  <a:srgbClr val="800000"/>
                </a:solidFill>
                <a:latin typeface="Liberation Sans" panose="020B0604020202020204" pitchFamily="34" charset="0"/>
              </a:rPr>
              <a:t>sales in dollars</a:t>
            </a:r>
            <a:r>
              <a:rPr lang="en-US" altLang="en-US" sz="2100" dirty="0">
                <a:solidFill>
                  <a:schemeClr val="bg2"/>
                </a:solidFill>
                <a:latin typeface="Liberation Sans" panose="020B0604020202020204" pitchFamily="34" charset="0"/>
              </a:rPr>
              <a:t> for Vargo Video:</a:t>
            </a: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10100"/>
            <a:ext cx="8124825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2286000" y="2958152"/>
            <a:ext cx="5306704" cy="755152"/>
            <a:chOff x="4202643" y="-30767"/>
            <a:chExt cx="4540179" cy="755152"/>
          </a:xfrm>
        </p:grpSpPr>
        <p:sp>
          <p:nvSpPr>
            <p:cNvPr id="15" name="Rectangle 14"/>
            <p:cNvSpPr/>
            <p:nvPr/>
          </p:nvSpPr>
          <p:spPr bwMode="auto">
            <a:xfrm>
              <a:off x="4202643" y="322889"/>
              <a:ext cx="4540179" cy="401496"/>
            </a:xfrm>
            <a:prstGeom prst="rect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rgbClr val="FF0000"/>
                  </a:solidFill>
                  <a:latin typeface="Liberation Sans"/>
                </a:rPr>
                <a:t>Unit selling price – Unit variable costs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endParaRPr>
            </a:p>
          </p:txBody>
        </p:sp>
        <p:cxnSp>
          <p:nvCxnSpPr>
            <p:cNvPr id="16" name="Straight Arrow Connector 15"/>
            <p:cNvCxnSpPr>
              <a:stCxn id="15" idx="0"/>
            </p:cNvCxnSpPr>
            <p:nvPr/>
          </p:nvCxnSpPr>
          <p:spPr bwMode="auto">
            <a:xfrm flipV="1">
              <a:off x="6472733" y="-30767"/>
              <a:ext cx="2" cy="353656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8" name="Group 17"/>
          <p:cNvGrpSpPr/>
          <p:nvPr/>
        </p:nvGrpSpPr>
        <p:grpSpPr>
          <a:xfrm>
            <a:off x="1905000" y="5622925"/>
            <a:ext cx="5867400" cy="723956"/>
            <a:chOff x="4055147" y="201177"/>
            <a:chExt cx="5019885" cy="723956"/>
          </a:xfrm>
        </p:grpSpPr>
        <p:sp>
          <p:nvSpPr>
            <p:cNvPr id="19" name="Rectangle 18"/>
            <p:cNvSpPr/>
            <p:nvPr/>
          </p:nvSpPr>
          <p:spPr bwMode="auto">
            <a:xfrm>
              <a:off x="4055147" y="523637"/>
              <a:ext cx="5019885" cy="401496"/>
            </a:xfrm>
            <a:prstGeom prst="rect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rgbClr val="FF0000"/>
                  </a:solidFill>
                  <a:latin typeface="Liberation Sans"/>
                </a:rPr>
                <a:t>Unit contribution margin / Unit selling price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endParaRPr>
            </a:p>
          </p:txBody>
        </p:sp>
        <p:cxnSp>
          <p:nvCxnSpPr>
            <p:cNvPr id="20" name="Straight Arrow Connector 19"/>
            <p:cNvCxnSpPr>
              <a:stCxn id="19" idx="0"/>
            </p:cNvCxnSpPr>
            <p:nvPr/>
          </p:nvCxnSpPr>
          <p:spPr bwMode="auto">
            <a:xfrm flipV="1">
              <a:off x="6565090" y="201177"/>
              <a:ext cx="0" cy="322460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5541" name="Rectangle 9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Cost-Volume-Profit (CVP) Graph</a:t>
            </a:r>
          </a:p>
        </p:txBody>
      </p:sp>
      <p:pic>
        <p:nvPicPr>
          <p:cNvPr id="6554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29" y="1143000"/>
            <a:ext cx="6812171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133600" y="1856096"/>
            <a:ext cx="3457431" cy="4087504"/>
            <a:chOff x="2133600" y="1856096"/>
            <a:chExt cx="3457431" cy="4087504"/>
          </a:xfrm>
        </p:grpSpPr>
        <p:cxnSp>
          <p:nvCxnSpPr>
            <p:cNvPr id="5" name="Straight Connector 4"/>
            <p:cNvCxnSpPr/>
            <p:nvPr/>
          </p:nvCxnSpPr>
          <p:spPr bwMode="auto">
            <a:xfrm flipV="1">
              <a:off x="5591031" y="1856096"/>
              <a:ext cx="0" cy="4087504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133600" y="1856096"/>
              <a:ext cx="3457431" cy="0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6" name="Straight Connector 15"/>
          <p:cNvCxnSpPr/>
          <p:nvPr/>
        </p:nvCxnSpPr>
        <p:spPr bwMode="auto">
          <a:xfrm>
            <a:off x="2133600" y="2514600"/>
            <a:ext cx="3457431" cy="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Left Brace 9"/>
          <p:cNvSpPr/>
          <p:nvPr/>
        </p:nvSpPr>
        <p:spPr bwMode="auto">
          <a:xfrm>
            <a:off x="1447800" y="1856096"/>
            <a:ext cx="152400" cy="658504"/>
          </a:xfrm>
          <a:prstGeom prst="leftBrac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200068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Liberation Sans"/>
              </a:rPr>
              <a:t>$120,000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7696200" cy="2895600"/>
          </a:xfrm>
          <a:noFill/>
          <a:ln w="12700" cap="flat" algn="ctr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63550" indent="-46355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Difference between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actual or expected sales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and sales at the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break-even point</a:t>
            </a: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 marL="463550" indent="-46355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Measures the “cushion” that a particular level of sales provides.</a:t>
            </a:r>
          </a:p>
          <a:p>
            <a:pPr marL="463550" indent="-46355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May be expressed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in dollars or as a ratio.</a:t>
            </a:r>
          </a:p>
        </p:txBody>
      </p:sp>
      <p:sp>
        <p:nvSpPr>
          <p:cNvPr id="6759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7592" name="Rectangle 9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Margin of Safety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7696200" cy="5029200"/>
          </a:xfrm>
          <a:noFill/>
          <a:ln w="12700" cap="flat" algn="ctr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>
            <a:normAutofit lnSpcReduction="10000"/>
          </a:bodyPr>
          <a:lstStyle/>
          <a:p>
            <a:pPr marL="463550" indent="-46355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Assuming actual/expected sales are $750,000 and break-even sales of $500,000.</a:t>
            </a:r>
          </a:p>
          <a:p>
            <a:pPr marL="463550" indent="-46355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Margin of safety in dollars:</a:t>
            </a:r>
          </a:p>
          <a:p>
            <a:pPr marL="0" indent="0" algn="ctr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Actual (expected) sales – Break-even sales</a:t>
            </a:r>
          </a:p>
          <a:p>
            <a:pPr marL="0" indent="0" algn="ctr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$750,000 – $500,000 =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$250,000</a:t>
            </a:r>
          </a:p>
          <a:p>
            <a:pPr marL="463550" indent="-46355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Margin of safety ratio:</a:t>
            </a:r>
          </a:p>
          <a:p>
            <a:pPr marL="0" indent="0" algn="ctr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Margin of safety in dollars / Actual (expected) sales</a:t>
            </a:r>
          </a:p>
          <a:p>
            <a:pPr marL="0" indent="0" algn="ctr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None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$250,000 / 750,000 = </a:t>
            </a:r>
            <a:r>
              <a:rPr lang="en-US" altLang="en-US" sz="2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33%</a:t>
            </a:r>
          </a:p>
          <a:p>
            <a:pPr marL="463550" indent="-46355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The higher the dollars or percentage, the greater the margin of safety.</a:t>
            </a:r>
          </a:p>
          <a:p>
            <a:pPr marL="685800" lvl="1" indent="-457200">
              <a:lnSpc>
                <a:spcPct val="120000"/>
              </a:lnSpc>
              <a:spcBef>
                <a:spcPct val="4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endParaRPr lang="en-US" altLang="en-US" sz="2100" b="0" dirty="0">
              <a:solidFill>
                <a:schemeClr val="tx1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68616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Margin of Safety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8077200" cy="3733800"/>
          </a:xfrm>
          <a:solidFill>
            <a:schemeClr val="bg1"/>
          </a:solidFill>
        </p:spPr>
        <p:txBody>
          <a:bodyPr lIns="91440"/>
          <a:lstStyle/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Marshall Company had actual sales of $600,000 when break-even sales were $420,000.  What is the margin of safety ratio?</a:t>
            </a:r>
          </a:p>
          <a:p>
            <a:pPr marL="804863" indent="-463550">
              <a:spcBef>
                <a:spcPct val="50000"/>
              </a:spcBef>
              <a:buClrTx/>
              <a:buSzPct val="100000"/>
              <a:buFont typeface="Comic Sans MS" pitchFamily="66" charset="0"/>
              <a:buAutoNum type="alphaLcPeriod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25%.</a:t>
            </a:r>
          </a:p>
          <a:p>
            <a:pPr marL="804863" indent="-463550">
              <a:spcBef>
                <a:spcPct val="50000"/>
              </a:spcBef>
              <a:buClrTx/>
              <a:buSzPct val="100000"/>
              <a:buFont typeface="Comic Sans MS" pitchFamily="66" charset="0"/>
              <a:buAutoNum type="alphaLcPeriod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30%. </a:t>
            </a:r>
          </a:p>
          <a:p>
            <a:pPr marL="804863" indent="-463550">
              <a:spcBef>
                <a:spcPct val="50000"/>
              </a:spcBef>
              <a:buClrTx/>
              <a:buSzPct val="100000"/>
              <a:buFont typeface="Comic Sans MS" pitchFamily="66" charset="0"/>
              <a:buAutoNum type="alphaLcPeriod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33 1/3%.</a:t>
            </a:r>
          </a:p>
          <a:p>
            <a:pPr marL="804863" indent="-463550">
              <a:spcBef>
                <a:spcPct val="50000"/>
              </a:spcBef>
              <a:buClrTx/>
              <a:buSzPct val="100000"/>
              <a:buFont typeface="Comic Sans MS" pitchFamily="66" charset="0"/>
              <a:buAutoNum type="alphaLcPeriod"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45%. </a:t>
            </a:r>
          </a:p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endParaRPr lang="en-US" altLang="en-US" sz="2200" b="0" dirty="0">
              <a:effectLst/>
              <a:latin typeface="Liberation Sans" panose="020B060402020202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33400" y="1295400"/>
            <a:ext cx="41148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sz="3000" dirty="0">
                <a:solidFill>
                  <a:srgbClr val="0000FF">
                    <a:lumMod val="75000"/>
                  </a:srgbClr>
                </a:solidFill>
                <a:latin typeface="Liberation Sans" panose="020B0604020202020204" pitchFamily="34" charset="0"/>
              </a:rPr>
              <a:t>Question</a:t>
            </a:r>
          </a:p>
        </p:txBody>
      </p:sp>
      <p:sp>
        <p:nvSpPr>
          <p:cNvPr id="69638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>
            <a:off x="228600" y="3352800"/>
            <a:ext cx="609600" cy="457200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FF">
                    <a:lumMod val="75000"/>
                  </a:srgbClr>
                </a:solidFill>
                <a:latin typeface="Liberation Sans" panose="020B0604020202020204" pitchFamily="34" charset="0"/>
              </a:rPr>
              <a:t>Margin of Safety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5208-21FA-4DCB-A10E-0322D31891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642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19-2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Sales Mix and Break-Even Sales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810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166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Sales mix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Break-even sales in units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Break-even sales in dollars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65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Sales Mix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33400" y="1143000"/>
            <a:ext cx="8077199" cy="286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6858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1" dirty="0">
                <a:solidFill>
                  <a:srgbClr val="0000BF"/>
                </a:solidFill>
                <a:latin typeface="Liberation Sans" panose="020B0604020202020204" pitchFamily="34" charset="0"/>
              </a:rPr>
              <a:t>Sales mix </a:t>
            </a: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is the relative percentage in which a company sells its products.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If a company’s unit sales are 80% printers and 20% computers, its sales mix is 80% to 20%.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Sales mix is important because different products often have very </a:t>
            </a:r>
            <a:r>
              <a:rPr lang="en-US" altLang="en-US" sz="22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different contribution margins</a:t>
            </a: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1642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97"/>
          <a:stretch/>
        </p:blipFill>
        <p:spPr bwMode="auto">
          <a:xfrm>
            <a:off x="1138694" y="2960057"/>
            <a:ext cx="7095212" cy="3482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7" name="Text Box 9"/>
          <p:cNvSpPr txBox="1">
            <a:spLocks noChangeArrowheads="1"/>
          </p:cNvSpPr>
          <p:nvPr/>
        </p:nvSpPr>
        <p:spPr bwMode="auto">
          <a:xfrm>
            <a:off x="5851525" y="6213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 dirty="0">
              <a:latin typeface="Arial" charset="0"/>
            </a:endParaRPr>
          </a:p>
        </p:txBody>
      </p:sp>
      <p:sp>
        <p:nvSpPr>
          <p:cNvPr id="1127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Variable Costs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3400" y="1295400"/>
            <a:ext cx="8077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altLang="en-US" sz="2000" b="1" dirty="0">
                <a:latin typeface="Liberation Sans" panose="020B0604020202020204" pitchFamily="34" charset="0"/>
              </a:rPr>
              <a:t>Illustration:</a:t>
            </a:r>
            <a:r>
              <a:rPr lang="en-US" altLang="en-US" sz="2000" dirty="0">
                <a:latin typeface="Liberation Sans" panose="020B0604020202020204" pitchFamily="34" charset="0"/>
              </a:rPr>
              <a:t>  Damon Company manufactures tablet computers that contain a $10 camera. The activity index is the number of tablets produced. As Damon manufactures each tablet, the total cost of the cameras used increases by $10.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6"/>
          <p:cNvSpPr>
            <a:spLocks noChangeArrowheads="1"/>
          </p:cNvSpPr>
          <p:nvPr/>
        </p:nvSpPr>
        <p:spPr bwMode="auto">
          <a:xfrm>
            <a:off x="571500" y="1295400"/>
            <a:ext cx="8001000" cy="219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Companies can compute break-even sales for a mix of two or more products by determining the </a:t>
            </a: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weighted-average unit contribution margin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 of all the products.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sz="2100" dirty="0" err="1">
                <a:solidFill>
                  <a:srgbClr val="000000"/>
                </a:solidFill>
                <a:latin typeface="Liberation Sans" panose="020B0604020202020204" pitchFamily="34" charset="0"/>
              </a:rPr>
              <a:t>Vargo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 sells its two products in the following amounts: 1,500 camcorders and 500 TVs.</a:t>
            </a:r>
          </a:p>
        </p:txBody>
      </p:sp>
      <p:sp>
        <p:nvSpPr>
          <p:cNvPr id="1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Break-Even Sales in Units</a:t>
            </a:r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88308"/>
            <a:ext cx="8077200" cy="846137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96" y="4403678"/>
            <a:ext cx="6755607" cy="2203081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8615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05300"/>
            <a:ext cx="8305800" cy="1323975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609600" y="1295400"/>
            <a:ext cx="8229600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First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, determine the </a:t>
            </a: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weighted-average contribution margin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963598" name="Rectangle 14"/>
          <p:cNvSpPr>
            <a:spLocks noChangeArrowheads="1"/>
          </p:cNvSpPr>
          <p:nvPr/>
        </p:nvSpPr>
        <p:spPr bwMode="auto">
          <a:xfrm>
            <a:off x="805216" y="5324475"/>
            <a:ext cx="7620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63599" name="Rectangle 15"/>
          <p:cNvSpPr>
            <a:spLocks noChangeArrowheads="1"/>
          </p:cNvSpPr>
          <p:nvPr/>
        </p:nvSpPr>
        <p:spPr bwMode="auto">
          <a:xfrm>
            <a:off x="2362200" y="5324475"/>
            <a:ext cx="7620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63600" name="Rectangle 16"/>
          <p:cNvSpPr>
            <a:spLocks noChangeArrowheads="1"/>
          </p:cNvSpPr>
          <p:nvPr/>
        </p:nvSpPr>
        <p:spPr bwMode="auto">
          <a:xfrm>
            <a:off x="3962400" y="5324475"/>
            <a:ext cx="7620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63601" name="Rectangle 17"/>
          <p:cNvSpPr>
            <a:spLocks noChangeArrowheads="1"/>
          </p:cNvSpPr>
          <p:nvPr/>
        </p:nvSpPr>
        <p:spPr bwMode="auto">
          <a:xfrm>
            <a:off x="5562600" y="5324475"/>
            <a:ext cx="7620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63602" name="Rectangle 18"/>
          <p:cNvSpPr>
            <a:spLocks noChangeArrowheads="1"/>
          </p:cNvSpPr>
          <p:nvPr/>
        </p:nvSpPr>
        <p:spPr bwMode="auto">
          <a:xfrm>
            <a:off x="7158796" y="5324475"/>
            <a:ext cx="1227208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pic>
        <p:nvPicPr>
          <p:cNvPr id="2766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93" y="1905000"/>
            <a:ext cx="6602413" cy="2153546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Break-Even Sales in Units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0752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63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63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63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63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963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598" grpId="0" animBg="1"/>
      <p:bldP spid="963599" grpId="0" animBg="1"/>
      <p:bldP spid="963600" grpId="0" animBg="1"/>
      <p:bldP spid="963601" grpId="0" animBg="1"/>
      <p:bldP spid="96360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155825"/>
            <a:ext cx="8572500" cy="1366488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609600" y="1295400"/>
            <a:ext cx="82296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Second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, use the weighted-average unit contribution margin to compute the </a:t>
            </a: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break-even point in units</a:t>
            </a:r>
          </a:p>
        </p:txBody>
      </p:sp>
      <p:pic>
        <p:nvPicPr>
          <p:cNvPr id="2867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806"/>
            <a:ext cx="7840735" cy="1565275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5650" name="Rectangle 18"/>
          <p:cNvSpPr>
            <a:spLocks noChangeArrowheads="1"/>
          </p:cNvSpPr>
          <p:nvPr/>
        </p:nvSpPr>
        <p:spPr bwMode="auto">
          <a:xfrm>
            <a:off x="1592335" y="4953806"/>
            <a:ext cx="1066800" cy="3048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65651" name="Rectangle 19"/>
          <p:cNvSpPr>
            <a:spLocks noChangeArrowheads="1"/>
          </p:cNvSpPr>
          <p:nvPr/>
        </p:nvSpPr>
        <p:spPr bwMode="auto">
          <a:xfrm>
            <a:off x="3400289" y="4953806"/>
            <a:ext cx="1718092" cy="3048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65652" name="Rectangle 20"/>
          <p:cNvSpPr>
            <a:spLocks noChangeArrowheads="1"/>
          </p:cNvSpPr>
          <p:nvPr/>
        </p:nvSpPr>
        <p:spPr bwMode="auto">
          <a:xfrm>
            <a:off x="5935735" y="4953806"/>
            <a:ext cx="1524000" cy="3048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Break-Even Sales in Units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018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65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65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65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50" grpId="0" animBg="1"/>
      <p:bldP spid="965651" grpId="0" animBg="1"/>
      <p:bldP spid="96565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609600" y="1295400"/>
            <a:ext cx="8229600" cy="237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6858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2573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With a break-even point of 1,000 units, Vargo must sell:</a:t>
            </a:r>
          </a:p>
          <a:p>
            <a:pPr marL="914400" lvl="1" indent="-4508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000" dirty="0">
                <a:solidFill>
                  <a:srgbClr val="000000"/>
                </a:solidFill>
                <a:latin typeface="Liberation Sans" panose="020B0604020202020204" pitchFamily="34" charset="0"/>
              </a:rPr>
              <a:t>750 Camcorders (1,000 units x 75%)</a:t>
            </a:r>
          </a:p>
          <a:p>
            <a:pPr marL="914400" lvl="1" indent="-450850">
              <a:lnSpc>
                <a:spcPct val="120000"/>
              </a:lnSpc>
              <a:spcBef>
                <a:spcPct val="3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000" dirty="0">
                <a:solidFill>
                  <a:srgbClr val="000000"/>
                </a:solidFill>
                <a:latin typeface="Liberation Sans" panose="020B0604020202020204" pitchFamily="34" charset="0"/>
              </a:rPr>
              <a:t>250 TVs (1,000 units x 25%)</a:t>
            </a:r>
          </a:p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At this level, the total contribution margin will equal the fixed costs of $275,000. </a:t>
            </a:r>
          </a:p>
        </p:txBody>
      </p:sp>
      <p:pic>
        <p:nvPicPr>
          <p:cNvPr id="2970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0"/>
            <a:ext cx="8229600" cy="16902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Break-Even Sales in Units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60362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609600" y="1295400"/>
            <a:ext cx="7772400" cy="378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6858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2573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Works well if the company has </a:t>
            </a:r>
            <a:r>
              <a:rPr lang="en-US" altLang="en-US" sz="22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many products</a:t>
            </a: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.</a:t>
            </a:r>
          </a:p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Calculates break-even point in terms of sales dollars for </a:t>
            </a:r>
          </a:p>
          <a:p>
            <a:pPr marL="914400" lvl="1" indent="-4508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divisions or </a:t>
            </a:r>
          </a:p>
          <a:p>
            <a:pPr marL="914400" lvl="1" indent="-4508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product lines, </a:t>
            </a:r>
          </a:p>
          <a:p>
            <a:pPr marL="914400" lvl="1" indent="-4508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2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NOT individual products.</a:t>
            </a:r>
          </a:p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Here, we compute the sales mix as a percentage of total dollar sales and the contribution margin ratio.</a:t>
            </a:r>
            <a:r>
              <a:rPr lang="en-US" altLang="en-US" sz="22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	</a:t>
            </a: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Break-Even Sales in Dollars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84596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90" y="1752600"/>
            <a:ext cx="8275219" cy="2365394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609600" y="1143000"/>
            <a:ext cx="8001000" cy="444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SzPct val="75000"/>
            </a:pP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Illustration: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  Kale Garden Supply Company has two divisions.</a:t>
            </a:r>
          </a:p>
        </p:txBody>
      </p:sp>
      <p:sp>
        <p:nvSpPr>
          <p:cNvPr id="31753" name="Line 15"/>
          <p:cNvSpPr>
            <a:spLocks noChangeShapeType="1"/>
          </p:cNvSpPr>
          <p:nvPr/>
        </p:nvSpPr>
        <p:spPr bwMode="auto">
          <a:xfrm>
            <a:off x="4244390" y="4191000"/>
            <a:ext cx="0" cy="381000"/>
          </a:xfrm>
          <a:prstGeom prst="line">
            <a:avLst/>
          </a:prstGeom>
          <a:noFill/>
          <a:ln w="76200" cap="sq">
            <a:solidFill>
              <a:srgbClr val="80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31754" name="Line 16"/>
          <p:cNvSpPr>
            <a:spLocks noChangeShapeType="1"/>
          </p:cNvSpPr>
          <p:nvPr/>
        </p:nvSpPr>
        <p:spPr bwMode="auto">
          <a:xfrm>
            <a:off x="6225590" y="4191000"/>
            <a:ext cx="0" cy="381000"/>
          </a:xfrm>
          <a:prstGeom prst="line">
            <a:avLst/>
          </a:prstGeom>
          <a:noFill/>
          <a:ln w="76200" cap="sq">
            <a:solidFill>
              <a:srgbClr val="80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31755" name="Line 17"/>
          <p:cNvSpPr>
            <a:spLocks noChangeShapeType="1"/>
          </p:cNvSpPr>
          <p:nvPr/>
        </p:nvSpPr>
        <p:spPr bwMode="auto">
          <a:xfrm>
            <a:off x="8054390" y="4191000"/>
            <a:ext cx="0" cy="381000"/>
          </a:xfrm>
          <a:prstGeom prst="line">
            <a:avLst/>
          </a:prstGeom>
          <a:noFill/>
          <a:ln w="76200" cap="sq">
            <a:solidFill>
              <a:srgbClr val="80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Break-Even Sales in Dollars</a:t>
            </a:r>
          </a:p>
        </p:txBody>
      </p:sp>
      <p:pic>
        <p:nvPicPr>
          <p:cNvPr id="3175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90" y="4572000"/>
            <a:ext cx="8275219" cy="1225143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828800" y="5638801"/>
            <a:ext cx="6477000" cy="869310"/>
            <a:chOff x="4381114" y="55823"/>
            <a:chExt cx="5541432" cy="86931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4381114" y="523637"/>
              <a:ext cx="4693918" cy="401496"/>
            </a:xfrm>
            <a:prstGeom prst="rect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rgbClr val="FF0000"/>
                  </a:solidFill>
                  <a:latin typeface="Liberation Sans"/>
                </a:rPr>
                <a:t>Weighted average contribution margin ratio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Liberation Sans"/>
              </a:endParaRPr>
            </a:p>
          </p:txBody>
        </p:sp>
        <p:cxnSp>
          <p:nvCxnSpPr>
            <p:cNvPr id="14" name="Straight Arrow Connector 13"/>
            <p:cNvCxnSpPr>
              <a:cxnSpLocks/>
              <a:stCxn id="13" idx="3"/>
            </p:cNvCxnSpPr>
            <p:nvPr/>
          </p:nvCxnSpPr>
          <p:spPr bwMode="auto">
            <a:xfrm flipV="1">
              <a:off x="9075032" y="55823"/>
              <a:ext cx="847514" cy="668562"/>
            </a:xfrm>
            <a:prstGeom prst="straightConnector1">
              <a:avLst/>
            </a:prstGeom>
            <a:solidFill>
              <a:schemeClr val="accent1"/>
            </a:solidFill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774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305800" cy="1570038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09600" y="1295400"/>
            <a:ext cx="8229600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First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, determine the </a:t>
            </a: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weighted-average contribution margin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32774" name="Rectangle 17"/>
          <p:cNvSpPr>
            <a:spLocks noChangeArrowheads="1"/>
          </p:cNvSpPr>
          <p:nvPr/>
        </p:nvSpPr>
        <p:spPr bwMode="auto">
          <a:xfrm>
            <a:off x="381000" y="4010025"/>
            <a:ext cx="26670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Second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, calculate break-even point in dollars.</a:t>
            </a:r>
          </a:p>
        </p:txBody>
      </p:sp>
      <p:pic>
        <p:nvPicPr>
          <p:cNvPr id="32775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010025"/>
            <a:ext cx="5334000" cy="1339850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3845" name="Rectangle 21"/>
          <p:cNvSpPr>
            <a:spLocks noChangeArrowheads="1"/>
          </p:cNvSpPr>
          <p:nvPr/>
        </p:nvSpPr>
        <p:spPr bwMode="auto">
          <a:xfrm>
            <a:off x="914400" y="3281363"/>
            <a:ext cx="7620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73846" name="Rectangle 22"/>
          <p:cNvSpPr>
            <a:spLocks noChangeArrowheads="1"/>
          </p:cNvSpPr>
          <p:nvPr/>
        </p:nvSpPr>
        <p:spPr bwMode="auto">
          <a:xfrm>
            <a:off x="2438400" y="3281363"/>
            <a:ext cx="7620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73847" name="Rectangle 23"/>
          <p:cNvSpPr>
            <a:spLocks noChangeArrowheads="1"/>
          </p:cNvSpPr>
          <p:nvPr/>
        </p:nvSpPr>
        <p:spPr bwMode="auto">
          <a:xfrm>
            <a:off x="4343400" y="3281363"/>
            <a:ext cx="7620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73848" name="Rectangle 24"/>
          <p:cNvSpPr>
            <a:spLocks noChangeArrowheads="1"/>
          </p:cNvSpPr>
          <p:nvPr/>
        </p:nvSpPr>
        <p:spPr bwMode="auto">
          <a:xfrm>
            <a:off x="5943600" y="3281363"/>
            <a:ext cx="7620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73849" name="Rectangle 25"/>
          <p:cNvSpPr>
            <a:spLocks noChangeArrowheads="1"/>
          </p:cNvSpPr>
          <p:nvPr/>
        </p:nvSpPr>
        <p:spPr bwMode="auto">
          <a:xfrm>
            <a:off x="7696200" y="3281363"/>
            <a:ext cx="7620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73850" name="Rectangle 26"/>
          <p:cNvSpPr>
            <a:spLocks noChangeArrowheads="1"/>
          </p:cNvSpPr>
          <p:nvPr/>
        </p:nvSpPr>
        <p:spPr bwMode="auto">
          <a:xfrm>
            <a:off x="5268636" y="4951412"/>
            <a:ext cx="1349929" cy="3048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73851" name="Rectangle 27"/>
          <p:cNvSpPr>
            <a:spLocks noChangeArrowheads="1"/>
          </p:cNvSpPr>
          <p:nvPr/>
        </p:nvSpPr>
        <p:spPr bwMode="auto">
          <a:xfrm>
            <a:off x="3672626" y="4951412"/>
            <a:ext cx="944628" cy="3048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73852" name="Rectangle 28"/>
          <p:cNvSpPr>
            <a:spLocks noChangeArrowheads="1"/>
          </p:cNvSpPr>
          <p:nvPr/>
        </p:nvSpPr>
        <p:spPr bwMode="auto">
          <a:xfrm>
            <a:off x="7391400" y="4951412"/>
            <a:ext cx="1143000" cy="3048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22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Break-Even Sales in Dollars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281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73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73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73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73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9738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9738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973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973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45" grpId="0" animBg="1"/>
      <p:bldP spid="973846" grpId="0" animBg="1"/>
      <p:bldP spid="973847" grpId="0" animBg="1"/>
      <p:bldP spid="973848" grpId="0" animBg="1"/>
      <p:bldP spid="973849" grpId="0" animBg="1"/>
      <p:bldP spid="973850" grpId="0" animBg="1"/>
      <p:bldP spid="973851" grpId="0" animBg="1"/>
      <p:bldP spid="97385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295400"/>
            <a:ext cx="7924800" cy="4038600"/>
          </a:xfrm>
          <a:ln w="12700" cap="flat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63550" indent="-46355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With break-even sales of $937,500 and a sales mix of 20% to 80%, Kale must sell:</a:t>
            </a:r>
          </a:p>
          <a:p>
            <a:pPr marL="914400" lvl="1" indent="-45720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$187,500 from the Indoor Plant division</a:t>
            </a:r>
          </a:p>
          <a:p>
            <a:pPr marL="914400" lvl="1" indent="-45720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$750,000 from the Outdoor Plant division</a:t>
            </a:r>
          </a:p>
          <a:p>
            <a:pPr marL="463550" indent="-46355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If the sales mix becomes 50% to 50%, the weighted average contribution margin ratio changes to 35%, resulting in a lower break-even point of $857,143.</a:t>
            </a:r>
            <a:endParaRPr lang="en-US" altLang="en-US" sz="2200" b="0" dirty="0">
              <a:effectLst/>
              <a:latin typeface="Liberation Sans" panose="020B0604020202020204" pitchFamily="34" charset="0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Break-Even Sales in Dollars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4754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8229600" cy="533400"/>
          </a:xfrm>
          <a:solidFill>
            <a:schemeClr val="bg1"/>
          </a:solidFill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Net income will be: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838200" y="2438400"/>
            <a:ext cx="7696200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/>
          <a:lstStyle>
            <a:lvl1pPr marL="517525" indent="-517525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a.	Greater if more higher-contribution margin units are sold than lower-contribution margin units.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b. 	Greater if more lower-contribution margin units are sold than higher-contribution margin units.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c. 	Equal as song as total sales remain equal, regardless of which products are sold.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d. 	Unaffected by changes in the mix of products sold. </a:t>
            </a:r>
          </a:p>
        </p:txBody>
      </p:sp>
      <p:sp>
        <p:nvSpPr>
          <p:cNvPr id="34821" name="Text Box 8"/>
          <p:cNvSpPr txBox="1">
            <a:spLocks noChangeArrowheads="1"/>
          </p:cNvSpPr>
          <p:nvPr/>
        </p:nvSpPr>
        <p:spPr bwMode="auto">
          <a:xfrm>
            <a:off x="609600" y="1295400"/>
            <a:ext cx="4114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defPPr>
              <a:defRPr lang="en-US"/>
            </a:defPPr>
            <a:lvl1pPr eaLnBrk="0" hangingPunct="0">
              <a:defRPr sz="3200" b="1">
                <a:solidFill>
                  <a:srgbClr val="0000BF"/>
                </a:solidFill>
                <a:latin typeface="Liberation Sans" panose="020B0604020202020204" pitchFamily="34" charset="0"/>
                <a:cs typeface="+mn-cs"/>
              </a:defRPr>
            </a:lvl1pPr>
          </a:lstStyle>
          <a:p>
            <a:r>
              <a:rPr lang="en-US" altLang="en-US" sz="3000" dirty="0"/>
              <a:t>Question</a:t>
            </a:r>
          </a:p>
        </p:txBody>
      </p:sp>
      <p:sp>
        <p:nvSpPr>
          <p:cNvPr id="1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Break-Even Sales in Dollars</a:t>
            </a:r>
          </a:p>
        </p:txBody>
      </p:sp>
      <p:sp>
        <p:nvSpPr>
          <p:cNvPr id="13" name="Notched Right Arrow 12"/>
          <p:cNvSpPr/>
          <p:nvPr/>
        </p:nvSpPr>
        <p:spPr bwMode="auto">
          <a:xfrm>
            <a:off x="228600" y="2473656"/>
            <a:ext cx="609600" cy="457200"/>
          </a:xfrm>
          <a:prstGeom prst="notchedRightArrow">
            <a:avLst/>
          </a:prstGeom>
          <a:solidFill>
            <a:srgbClr val="0000BF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848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19-3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Sales Mix with Limited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288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5851525" y="6213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 dirty="0">
              <a:latin typeface="Liberation Sans" panose="020B0604020202020204" pitchFamily="34" charset="0"/>
            </a:endParaRPr>
          </a:p>
        </p:txBody>
      </p:sp>
      <p:sp>
        <p:nvSpPr>
          <p:cNvPr id="12293" name="Rectangle 8"/>
          <p:cNvSpPr>
            <a:spLocks noChangeArrowheads="1"/>
          </p:cNvSpPr>
          <p:nvPr/>
        </p:nvSpPr>
        <p:spPr bwMode="auto">
          <a:xfrm>
            <a:off x="533400" y="12954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2573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Costs that </a:t>
            </a:r>
            <a:r>
              <a:rPr lang="en-US" altLang="en-US" sz="2200" b="1" dirty="0">
                <a:latin typeface="Liberation Sans" panose="020B0604020202020204" pitchFamily="34" charset="0"/>
              </a:rPr>
              <a:t>remain the same</a:t>
            </a:r>
            <a:r>
              <a:rPr lang="en-US" altLang="en-US" sz="2200" dirty="0">
                <a:latin typeface="Liberation Sans" panose="020B0604020202020204" pitchFamily="34" charset="0"/>
              </a:rPr>
              <a:t> </a:t>
            </a:r>
            <a:r>
              <a:rPr lang="en-US" altLang="en-US" sz="2200" b="1" dirty="0">
                <a:latin typeface="Liberation Sans" panose="020B0604020202020204" pitchFamily="34" charset="0"/>
              </a:rPr>
              <a:t>in total </a:t>
            </a:r>
            <a:r>
              <a:rPr lang="en-US" altLang="en-US" sz="2200" dirty="0">
                <a:latin typeface="Liberation Sans" panose="020B0604020202020204" pitchFamily="34" charset="0"/>
              </a:rPr>
              <a:t>regardless of changes in the activity level within a relevant range.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Fixed cost </a:t>
            </a:r>
            <a:r>
              <a:rPr lang="en-US" altLang="en-US" sz="2200" b="1" dirty="0">
                <a:latin typeface="Liberation Sans" panose="020B0604020202020204" pitchFamily="34" charset="0"/>
              </a:rPr>
              <a:t>per unit cost</a:t>
            </a:r>
            <a:r>
              <a:rPr lang="en-US" altLang="en-US" sz="2200" dirty="0">
                <a:latin typeface="Liberation Sans" panose="020B0604020202020204" pitchFamily="34" charset="0"/>
              </a:rPr>
              <a:t> </a:t>
            </a:r>
            <a:r>
              <a:rPr lang="en-US" altLang="en-US" sz="2200" b="1" dirty="0">
                <a:latin typeface="Liberation Sans" panose="020B0604020202020204" pitchFamily="34" charset="0"/>
              </a:rPr>
              <a:t>varies inversely</a:t>
            </a:r>
            <a:r>
              <a:rPr lang="en-US" altLang="en-US" sz="2200" dirty="0">
                <a:latin typeface="Liberation Sans" panose="020B0604020202020204" pitchFamily="34" charset="0"/>
              </a:rPr>
              <a:t> with activity:  As volume increases, unit cost declines, and vice versa.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1" dirty="0">
                <a:latin typeface="Liberation Sans" panose="020B0604020202020204" pitchFamily="34" charset="0"/>
              </a:rPr>
              <a:t>Examples</a:t>
            </a:r>
            <a:r>
              <a:rPr lang="en-US" altLang="en-US" sz="2200" dirty="0">
                <a:latin typeface="Liberation Sans" panose="020B0604020202020204" pitchFamily="34" charset="0"/>
              </a:rPr>
              <a:t>:</a:t>
            </a:r>
          </a:p>
          <a:p>
            <a:pPr lvl="2">
              <a:lnSpc>
                <a:spcPct val="115000"/>
              </a:lnSpc>
              <a:spcBef>
                <a:spcPct val="2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latin typeface="Liberation Sans" panose="020B0604020202020204" pitchFamily="34" charset="0"/>
              </a:rPr>
              <a:t>Property taxes</a:t>
            </a:r>
          </a:p>
          <a:p>
            <a:pPr lvl="2">
              <a:lnSpc>
                <a:spcPct val="115000"/>
              </a:lnSpc>
              <a:spcBef>
                <a:spcPct val="2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latin typeface="Liberation Sans" panose="020B0604020202020204" pitchFamily="34" charset="0"/>
              </a:rPr>
              <a:t>Insurance</a:t>
            </a:r>
          </a:p>
          <a:p>
            <a:pPr lvl="2">
              <a:lnSpc>
                <a:spcPct val="115000"/>
              </a:lnSpc>
              <a:spcBef>
                <a:spcPct val="2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latin typeface="Liberation Sans" panose="020B0604020202020204" pitchFamily="34" charset="0"/>
              </a:rPr>
              <a:t>Rent</a:t>
            </a:r>
          </a:p>
          <a:p>
            <a:pPr lvl="2">
              <a:lnSpc>
                <a:spcPct val="115000"/>
              </a:lnSpc>
              <a:spcBef>
                <a:spcPct val="20000"/>
              </a:spcBef>
              <a:buClr>
                <a:srgbClr val="800000"/>
              </a:buClr>
              <a:buSzPct val="80000"/>
              <a:buFont typeface="Arial" charset="0"/>
              <a:buChar char="►"/>
            </a:pPr>
            <a:r>
              <a:rPr lang="en-US" altLang="en-US" sz="2100" dirty="0">
                <a:latin typeface="Liberation Sans" panose="020B0604020202020204" pitchFamily="34" charset="0"/>
              </a:rPr>
              <a:t>Depreciation on buildings and equipment	</a:t>
            </a:r>
          </a:p>
        </p:txBody>
      </p:sp>
      <p:sp>
        <p:nvSpPr>
          <p:cNvPr id="12294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Fixed Costs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Limited resources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Contribution margin per unit of limited resource </a:t>
            </a:r>
            <a:endParaRPr lang="en-US" altLang="en-US" sz="1800" b="0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8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Sales Mix with Limited Resources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59558" y="1295400"/>
            <a:ext cx="7924800" cy="1827212"/>
          </a:xfrm>
          <a:prstGeom prst="rect">
            <a:avLst/>
          </a:prstGeom>
          <a:noFill/>
          <a:ln w="12700" algn="ctr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6858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marL="463550" indent="-46355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All companies have limited resources whether it be floor space, raw materials, direct labor hours, etc.</a:t>
            </a:r>
          </a:p>
          <a:p>
            <a:pPr marL="463550" indent="-463550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Management must decide which products to sell to maximize net income.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559558" y="3200400"/>
            <a:ext cx="7924800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Illustration: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 Vargo makes camcorders and TVs.  Machine capacity is limited to 3,600 hours per month. </a:t>
            </a:r>
          </a:p>
        </p:txBody>
      </p:sp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3212"/>
            <a:ext cx="8077200" cy="1146175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2C16-DD66-4C44-9640-DA56A2911A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1844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609600" y="1295400"/>
            <a:ext cx="7924800" cy="912812"/>
          </a:xfrm>
          <a:prstGeom prst="rect">
            <a:avLst/>
          </a:prstGeom>
          <a:noFill/>
          <a:ln w="12700" algn="ctr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Calculate the </a:t>
            </a: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contribution margin per unit of limited resource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37893" name="Rectangle 9"/>
          <p:cNvSpPr>
            <a:spLocks noChangeArrowheads="1"/>
          </p:cNvSpPr>
          <p:nvPr/>
        </p:nvSpPr>
        <p:spPr bwMode="auto">
          <a:xfrm>
            <a:off x="609600" y="3886200"/>
            <a:ext cx="7924800" cy="912812"/>
          </a:xfrm>
          <a:prstGeom prst="rect">
            <a:avLst/>
          </a:prstGeom>
          <a:noFill/>
          <a:ln w="12700" algn="ctr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Management should </a:t>
            </a: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produce more camcorders 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if demand exists or else increase machine capacity.</a:t>
            </a:r>
          </a:p>
        </p:txBody>
      </p:sp>
      <p:pic>
        <p:nvPicPr>
          <p:cNvPr id="3789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534400" cy="1711959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Sales Mix with Limited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88881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609600" y="1295400"/>
            <a:ext cx="7924800" cy="1293812"/>
          </a:xfrm>
          <a:prstGeom prst="rect">
            <a:avLst/>
          </a:prstGeom>
          <a:noFill/>
          <a:ln w="12700" algn="ctr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If Vargo is able to </a:t>
            </a: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increase machine capacity 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from 3,600 hours to 4,200 hours, the additional 600 hours could be used to produce either the camcorders or TVs.</a:t>
            </a:r>
          </a:p>
        </p:txBody>
      </p:sp>
      <p:sp>
        <p:nvSpPr>
          <p:cNvPr id="38917" name="Rectangle 8"/>
          <p:cNvSpPr>
            <a:spLocks noChangeArrowheads="1"/>
          </p:cNvSpPr>
          <p:nvPr/>
        </p:nvSpPr>
        <p:spPr bwMode="auto">
          <a:xfrm>
            <a:off x="609600" y="5030788"/>
            <a:ext cx="7924800" cy="912812"/>
          </a:xfrm>
          <a:prstGeom prst="rect">
            <a:avLst/>
          </a:prstGeom>
          <a:noFill/>
          <a:ln w="12700" algn="ctr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To maximize net income, all 600 hours should be used to produce and sell camcorders.</a:t>
            </a:r>
          </a:p>
        </p:txBody>
      </p:sp>
      <p:pic>
        <p:nvPicPr>
          <p:cNvPr id="3891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56119"/>
            <a:ext cx="8534400" cy="1944481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Sales Mix with Limited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64787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357188"/>
            <a:ext cx="8636000" cy="82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57200" y="1422400"/>
            <a:ext cx="8244115" cy="218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15000"/>
              </a:lnSpc>
              <a:spcBef>
                <a:spcPct val="40000"/>
              </a:spcBef>
              <a:tabLst>
                <a:tab pos="2057400" algn="l"/>
              </a:tabLst>
            </a:pP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Carolina Corporation manufactures and sells three different types of high-quality sealed ball bearings for mountain bike wheels. They are referred to as Fine, Extra-Fine, and Super-Fine bearings. </a:t>
            </a:r>
            <a:r>
              <a:rPr lang="en-US" sz="2000" b="1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Machine time is limited</a:t>
            </a: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. More machine time is required to manufacture the Extra-Fine and Super-Fine bearings. Additional information is provided below.</a:t>
            </a:r>
            <a:endParaRPr lang="en-US" altLang="en-US" sz="20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pic>
        <p:nvPicPr>
          <p:cNvPr id="21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586815"/>
            <a:ext cx="3144567" cy="4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72" y="571501"/>
            <a:ext cx="409385" cy="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7400" y="508909"/>
            <a:ext cx="5588000" cy="487448"/>
          </a:xfrm>
          <a:prstGeom prst="rect">
            <a:avLst/>
          </a:prstGeom>
          <a:noFill/>
        </p:spPr>
        <p:txBody>
          <a:bodyPr wrap="square" lIns="86493" tIns="43247" rIns="86493" bIns="43247" rtlCol="0">
            <a:spAutoFit/>
          </a:bodyPr>
          <a:lstStyle/>
          <a:p>
            <a:pPr eaLnBrk="1" hangingPunct="1"/>
            <a:r>
              <a:rPr lang="en-US" sz="2600" b="1" dirty="0">
                <a:solidFill>
                  <a:srgbClr val="FFFFFF"/>
                </a:solidFill>
                <a:latin typeface="Liberation Sans" panose="020B0604020202020204" pitchFamily="34" charset="0"/>
                <a:cs typeface="Arial" charset="0"/>
              </a:rPr>
              <a:t>Sales Mix with Limited Resources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0" y="4191000"/>
            <a:ext cx="801926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94860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357188"/>
            <a:ext cx="8636000" cy="82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57200" y="3784738"/>
            <a:ext cx="8244115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15000"/>
              </a:lnSpc>
              <a:spcBef>
                <a:spcPct val="40000"/>
              </a:spcBef>
              <a:buFontTx/>
              <a:buAutoNum type="alphaLcParenBoth"/>
              <a:tabLst>
                <a:tab pos="2057400" algn="l"/>
              </a:tabLst>
            </a:pPr>
            <a:r>
              <a:rPr lang="en-US" sz="2000" b="1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Ignoring the machine time constraint</a:t>
            </a: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, what strategy would appear optimal?</a:t>
            </a:r>
          </a:p>
          <a:p>
            <a:pPr eaLnBrk="1" hangingPunct="1">
              <a:lnSpc>
                <a:spcPct val="115000"/>
              </a:lnSpc>
              <a:spcBef>
                <a:spcPct val="40000"/>
              </a:spcBef>
              <a:tabLst>
                <a:tab pos="2057400" algn="l"/>
              </a:tabLst>
            </a:pPr>
            <a:r>
              <a:rPr lang="en-US" altLang="en-US" sz="2000" b="1" dirty="0">
                <a:solidFill>
                  <a:srgbClr val="C00000"/>
                </a:solidFill>
                <a:latin typeface="Liberation Sans" panose="020B0604020202020204" pitchFamily="34" charset="0"/>
                <a:cs typeface="Arial" charset="0"/>
              </a:rPr>
              <a:t>Solution</a:t>
            </a:r>
          </a:p>
        </p:txBody>
      </p:sp>
      <p:pic>
        <p:nvPicPr>
          <p:cNvPr id="21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586815"/>
            <a:ext cx="3144567" cy="4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72" y="571501"/>
            <a:ext cx="409385" cy="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7400" y="508909"/>
            <a:ext cx="5588000" cy="487448"/>
          </a:xfrm>
          <a:prstGeom prst="rect">
            <a:avLst/>
          </a:prstGeom>
          <a:noFill/>
        </p:spPr>
        <p:txBody>
          <a:bodyPr wrap="square" lIns="86493" tIns="43247" rIns="86493" bIns="43247" rtlCol="0">
            <a:spAutoFit/>
          </a:bodyPr>
          <a:lstStyle/>
          <a:p>
            <a:pPr eaLnBrk="1" hangingPunct="1"/>
            <a:r>
              <a:rPr lang="en-US" sz="2600" b="1" dirty="0">
                <a:solidFill>
                  <a:srgbClr val="FFFFFF"/>
                </a:solidFill>
                <a:latin typeface="Liberation Sans" panose="020B0604020202020204" pitchFamily="34" charset="0"/>
                <a:cs typeface="Arial" charset="0"/>
              </a:rPr>
              <a:t>Sales Mix with Limited Resources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0" y="1524000"/>
            <a:ext cx="801926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199" y="5130731"/>
            <a:ext cx="8244115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15000"/>
              </a:lnSpc>
              <a:spcBef>
                <a:spcPct val="40000"/>
              </a:spcBef>
              <a:tabLst>
                <a:tab pos="2057400" algn="l"/>
              </a:tabLst>
            </a:pP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The Super-Fine bearings have the highest unit contribution margin. Thus, </a:t>
            </a:r>
            <a:r>
              <a:rPr lang="en-US" sz="2000" b="1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ignoring any manufacturing constraints</a:t>
            </a: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, it would appear that the company should shift toward production of </a:t>
            </a:r>
            <a:r>
              <a:rPr lang="en-US" sz="2000" b="1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more Super-Fine units</a:t>
            </a: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5381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357188"/>
            <a:ext cx="8636000" cy="82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57200" y="3784738"/>
            <a:ext cx="8244115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15000"/>
              </a:lnSpc>
              <a:spcBef>
                <a:spcPct val="40000"/>
              </a:spcBef>
              <a:buFont typeface="Wingdings" panose="05000000000000000000" pitchFamily="2" charset="2"/>
              <a:buAutoNum type="alphaLcParenBoth" startAt="2"/>
              <a:tabLst>
                <a:tab pos="2057400" algn="l"/>
              </a:tabLst>
            </a:pP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What is the contribution margin per unit of limited resource for each type of bearing?</a:t>
            </a:r>
          </a:p>
          <a:p>
            <a:pPr eaLnBrk="1" hangingPunct="1">
              <a:lnSpc>
                <a:spcPct val="115000"/>
              </a:lnSpc>
              <a:spcBef>
                <a:spcPct val="40000"/>
              </a:spcBef>
              <a:tabLst>
                <a:tab pos="2057400" algn="l"/>
              </a:tabLst>
            </a:pPr>
            <a:r>
              <a:rPr lang="en-US" altLang="en-US" sz="2000" b="1" dirty="0">
                <a:solidFill>
                  <a:srgbClr val="C00000"/>
                </a:solidFill>
                <a:latin typeface="Liberation Sans" panose="020B0604020202020204" pitchFamily="34" charset="0"/>
                <a:cs typeface="Arial" charset="0"/>
              </a:rPr>
              <a:t>Solution</a:t>
            </a:r>
          </a:p>
        </p:txBody>
      </p:sp>
      <p:pic>
        <p:nvPicPr>
          <p:cNvPr id="21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586815"/>
            <a:ext cx="3144567" cy="4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72" y="571501"/>
            <a:ext cx="409385" cy="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7400" y="508909"/>
            <a:ext cx="5588000" cy="487448"/>
          </a:xfrm>
          <a:prstGeom prst="rect">
            <a:avLst/>
          </a:prstGeom>
          <a:noFill/>
        </p:spPr>
        <p:txBody>
          <a:bodyPr wrap="square" lIns="86493" tIns="43247" rIns="86493" bIns="43247" rtlCol="0">
            <a:spAutoFit/>
          </a:bodyPr>
          <a:lstStyle/>
          <a:p>
            <a:pPr eaLnBrk="1" hangingPunct="1"/>
            <a:r>
              <a:rPr lang="en-US" sz="2600" b="1" dirty="0">
                <a:solidFill>
                  <a:srgbClr val="FFFFFF"/>
                </a:solidFill>
                <a:latin typeface="Liberation Sans" panose="020B0604020202020204" pitchFamily="34" charset="0"/>
                <a:cs typeface="Arial" charset="0"/>
              </a:rPr>
              <a:t>Sales Mix with Limited Resources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0" y="1524000"/>
            <a:ext cx="801926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5101344"/>
            <a:ext cx="8244114" cy="84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419600" y="5410200"/>
            <a:ext cx="1219200" cy="533400"/>
          </a:xfrm>
          <a:prstGeom prst="rect">
            <a:avLst/>
          </a:prstGeom>
          <a:solidFill>
            <a:schemeClr val="accent3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rgbClr val="000000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91200" y="5410200"/>
            <a:ext cx="1447800" cy="533400"/>
          </a:xfrm>
          <a:prstGeom prst="rect">
            <a:avLst/>
          </a:prstGeom>
          <a:solidFill>
            <a:schemeClr val="accent3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rgbClr val="000000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315200" y="5410200"/>
            <a:ext cx="1447800" cy="533400"/>
          </a:xfrm>
          <a:prstGeom prst="rect">
            <a:avLst/>
          </a:prstGeom>
          <a:solidFill>
            <a:schemeClr val="accent3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rgbClr val="000000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775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357188"/>
            <a:ext cx="8636000" cy="82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57200" y="3784738"/>
            <a:ext cx="8244115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15000"/>
              </a:lnSpc>
              <a:spcBef>
                <a:spcPct val="40000"/>
              </a:spcBef>
              <a:buFont typeface="Wingdings" panose="05000000000000000000" pitchFamily="2" charset="2"/>
              <a:buAutoNum type="alphaLcParenBoth" startAt="3"/>
              <a:tabLst>
                <a:tab pos="2057400" algn="l"/>
              </a:tabLst>
            </a:pP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If additional machine time could be obtained, how should the additional capacity be used?</a:t>
            </a:r>
          </a:p>
          <a:p>
            <a:pPr eaLnBrk="1" hangingPunct="1">
              <a:lnSpc>
                <a:spcPct val="115000"/>
              </a:lnSpc>
              <a:spcBef>
                <a:spcPct val="40000"/>
              </a:spcBef>
              <a:tabLst>
                <a:tab pos="2057400" algn="l"/>
              </a:tabLst>
            </a:pPr>
            <a:r>
              <a:rPr lang="en-US" altLang="en-US" sz="2000" b="1" dirty="0">
                <a:solidFill>
                  <a:srgbClr val="C00000"/>
                </a:solidFill>
                <a:latin typeface="Liberation Sans" panose="020B0604020202020204" pitchFamily="34" charset="0"/>
                <a:cs typeface="Arial" charset="0"/>
              </a:rPr>
              <a:t>Solution</a:t>
            </a:r>
          </a:p>
        </p:txBody>
      </p:sp>
      <p:pic>
        <p:nvPicPr>
          <p:cNvPr id="21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586815"/>
            <a:ext cx="3144567" cy="41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72" y="571501"/>
            <a:ext cx="409385" cy="34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27400" y="508909"/>
            <a:ext cx="5588000" cy="487448"/>
          </a:xfrm>
          <a:prstGeom prst="rect">
            <a:avLst/>
          </a:prstGeom>
          <a:noFill/>
        </p:spPr>
        <p:txBody>
          <a:bodyPr wrap="square" lIns="86493" tIns="43247" rIns="86493" bIns="43247" rtlCol="0">
            <a:spAutoFit/>
          </a:bodyPr>
          <a:lstStyle/>
          <a:p>
            <a:pPr eaLnBrk="1" hangingPunct="1"/>
            <a:r>
              <a:rPr lang="en-US" sz="2600" b="1" dirty="0">
                <a:solidFill>
                  <a:srgbClr val="FFFFFF"/>
                </a:solidFill>
                <a:latin typeface="Liberation Sans" panose="020B0604020202020204" pitchFamily="34" charset="0"/>
                <a:cs typeface="Arial" charset="0"/>
              </a:rPr>
              <a:t>Sales Mix with Limited Resources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0" y="1524000"/>
            <a:ext cx="801926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57199" y="5105400"/>
            <a:ext cx="8244115" cy="147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15000"/>
              </a:lnSpc>
              <a:spcBef>
                <a:spcPct val="40000"/>
              </a:spcBef>
              <a:tabLst>
                <a:tab pos="2057400" algn="l"/>
              </a:tabLst>
            </a:pPr>
            <a:r>
              <a:rPr lang="en-US" sz="2000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The Fine bearings have the highest contribution margin per unit of limited resource even though they have the lowest unit contribution margin. Given the resource constraint, any </a:t>
            </a:r>
            <a:r>
              <a:rPr lang="en-US" sz="2000" b="1" dirty="0">
                <a:solidFill>
                  <a:srgbClr val="000000"/>
                </a:solidFill>
                <a:latin typeface="Liberation Sans" panose="020B0604020202020204" pitchFamily="34" charset="0"/>
                <a:cs typeface="Arial" charset="0"/>
              </a:rPr>
              <a:t>additional capacity should be used to make Fine bearings.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063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8382000" cy="1295400"/>
          </a:xfrm>
          <a:solidFill>
            <a:schemeClr val="bg1"/>
          </a:solidFill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200" b="0" dirty="0">
                <a:effectLst/>
                <a:latin typeface="Liberation Sans" panose="020B0604020202020204" pitchFamily="34" charset="0"/>
              </a:rPr>
              <a:t>If the contribution margin per unit is $15 and it takes 3.0 machine hours to produce the unit, the contribution margin per unit of limited resource is: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762000" y="3276600"/>
            <a:ext cx="76962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/>
          <a:lstStyle>
            <a:lvl1pPr marL="517525" indent="-517525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a.	$25.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b. 	$5.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c. 	$4.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d. 	No correct answer is given. </a:t>
            </a:r>
          </a:p>
        </p:txBody>
      </p:sp>
      <p:sp>
        <p:nvSpPr>
          <p:cNvPr id="40965" name="Text Box 8"/>
          <p:cNvSpPr txBox="1">
            <a:spLocks noChangeArrowheads="1"/>
          </p:cNvSpPr>
          <p:nvPr/>
        </p:nvSpPr>
        <p:spPr bwMode="auto">
          <a:xfrm>
            <a:off x="609600" y="1295400"/>
            <a:ext cx="41148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000" b="1" dirty="0">
                <a:solidFill>
                  <a:srgbClr val="0000BF"/>
                </a:solidFill>
                <a:latin typeface="Liberation Sans" panose="020B0604020202020204" pitchFamily="34" charset="0"/>
              </a:rPr>
              <a:t>Question</a:t>
            </a:r>
          </a:p>
        </p:txBody>
      </p:sp>
      <p:sp>
        <p:nvSpPr>
          <p:cNvPr id="1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Sales Mix with Limited Resources</a:t>
            </a:r>
          </a:p>
        </p:txBody>
      </p:sp>
      <p:sp>
        <p:nvSpPr>
          <p:cNvPr id="13" name="Notched Right Arrow 12"/>
          <p:cNvSpPr/>
          <p:nvPr/>
        </p:nvSpPr>
        <p:spPr bwMode="auto">
          <a:xfrm>
            <a:off x="228600" y="3858904"/>
            <a:ext cx="609600" cy="457200"/>
          </a:xfrm>
          <a:prstGeom prst="notchedRightArrow">
            <a:avLst/>
          </a:prstGeom>
          <a:solidFill>
            <a:srgbClr val="0000BF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58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19-4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Operating Leverage and Profitability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2884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5851525" y="6213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 dirty="0">
              <a:latin typeface="Arial" charset="0"/>
            </a:endParaRPr>
          </a:p>
        </p:txBody>
      </p:sp>
      <p:pic>
        <p:nvPicPr>
          <p:cNvPr id="15365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79"/>
          <a:stretch/>
        </p:blipFill>
        <p:spPr bwMode="auto">
          <a:xfrm>
            <a:off x="621151" y="2386084"/>
            <a:ext cx="7967662" cy="386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7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533400" y="2011363"/>
            <a:ext cx="304800" cy="350837"/>
          </a:xfrm>
          <a:prstGeom prst="rect">
            <a:avLst/>
          </a:prstGeom>
          <a:solidFill>
            <a:schemeClr val="accent3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Fixed Costs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33400" y="1447800"/>
            <a:ext cx="286603" cy="304800"/>
          </a:xfrm>
          <a:prstGeom prst="rect">
            <a:avLst/>
          </a:prstGeom>
          <a:solidFill>
            <a:schemeClr val="accent3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33400" y="1295400"/>
            <a:ext cx="8077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40000"/>
              </a:spcBef>
            </a:pPr>
            <a:r>
              <a:rPr lang="en-US" altLang="en-US" sz="2000" b="1" dirty="0">
                <a:latin typeface="Liberation Sans" panose="020B0604020202020204" pitchFamily="34" charset="0"/>
              </a:rPr>
              <a:t>Illustration:</a:t>
            </a:r>
            <a:r>
              <a:rPr lang="en-US" altLang="en-US" sz="2000" dirty="0">
                <a:latin typeface="Liberation Sans" panose="020B0604020202020204" pitchFamily="34" charset="0"/>
              </a:rPr>
              <a:t>  Damon Company leases its productive facilities at a cost of $10,000 per month.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2593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Cost structure</a:t>
            </a:r>
          </a:p>
          <a:p>
            <a:pPr marL="914400" lvl="1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Effect on contribution margin ratio</a:t>
            </a:r>
          </a:p>
          <a:p>
            <a:pPr marL="914400" lvl="1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Effect on break-even point</a:t>
            </a:r>
          </a:p>
          <a:p>
            <a:pPr marL="914400" lvl="1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18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Effect on margin of safety</a:t>
            </a:r>
          </a:p>
          <a:p>
            <a:pPr marL="228600" indent="-45085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Operating leverage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83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Cost Structure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371600"/>
            <a:ext cx="7696200" cy="2971800"/>
          </a:xfrm>
          <a:solidFill>
            <a:schemeClr val="bg1"/>
          </a:solidFill>
          <a:ln w="12700" cap="flat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0" indent="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300" dirty="0">
                <a:solidFill>
                  <a:srgbClr val="0000BF"/>
                </a:solidFill>
                <a:effectLst/>
                <a:latin typeface="Liberation Sans" panose="020B0604020202020204" pitchFamily="34" charset="0"/>
              </a:rPr>
              <a:t>Cost Structure</a:t>
            </a:r>
            <a:r>
              <a:rPr lang="en-US" altLang="en-US" sz="2300" b="0" dirty="0">
                <a:solidFill>
                  <a:srgbClr val="0000BF"/>
                </a:solidFill>
                <a:effectLst/>
                <a:latin typeface="Liberation Sans" panose="020B0604020202020204" pitchFamily="34" charset="0"/>
              </a:rPr>
              <a:t>  </a:t>
            </a:r>
            <a:r>
              <a:rPr lang="en-US" altLang="en-US" sz="23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is the relative proportion of fixed versus variable costs that a company incurs.</a:t>
            </a:r>
          </a:p>
          <a:p>
            <a:pPr marL="685800" lvl="1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May have a significant effect on profitability.</a:t>
            </a:r>
          </a:p>
          <a:p>
            <a:pPr marL="685800" lvl="1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Company must carefully choose its cost structure.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4985-887A-4E06-994E-E6584F7738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84502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6"/>
          <p:cNvSpPr>
            <a:spLocks noChangeArrowheads="1"/>
          </p:cNvSpPr>
          <p:nvPr/>
        </p:nvSpPr>
        <p:spPr bwMode="auto">
          <a:xfrm>
            <a:off x="627797" y="1143000"/>
            <a:ext cx="7924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Illustration:</a:t>
            </a:r>
            <a:r>
              <a:rPr lang="en-US" altLang="en-US" sz="2000" dirty="0">
                <a:solidFill>
                  <a:srgbClr val="000000"/>
                </a:solidFill>
                <a:latin typeface="Liberation Sans" panose="020B0604020202020204" pitchFamily="34" charset="0"/>
              </a:rPr>
              <a:t>  Vargo Video and one of its competitors, New Wave Company, both make camcorders. Vargo Video uses a traditional, labor-intensive manufacturing process. New Wave Company has invested in a completely automated system. </a:t>
            </a:r>
          </a:p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endParaRPr lang="en-US" altLang="en-US" sz="20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endParaRPr lang="en-US" altLang="en-US" sz="20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endParaRPr lang="en-US" altLang="en-US" sz="20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endParaRPr lang="en-US" altLang="en-US" sz="20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endParaRPr lang="en-US" altLang="en-US" sz="20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endParaRPr lang="en-US" altLang="en-US" sz="2000" dirty="0">
              <a:solidFill>
                <a:srgbClr val="000000"/>
              </a:solidFill>
              <a:latin typeface="Liberation Sans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Liberation Sans" panose="020B0604020202020204" pitchFamily="34" charset="0"/>
              </a:rPr>
              <a:t>Same sales and same net income but </a:t>
            </a:r>
            <a:r>
              <a:rPr lang="en-US" altLang="en-US" sz="20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different cost structure.</a:t>
            </a:r>
          </a:p>
        </p:txBody>
      </p:sp>
      <p:pic>
        <p:nvPicPr>
          <p:cNvPr id="440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31020"/>
            <a:ext cx="7467600" cy="2447833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Cost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9672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609599" y="1351128"/>
            <a:ext cx="8086725" cy="54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First,</a:t>
            </a: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 let’s look at the contribution margin ratios. </a:t>
            </a:r>
          </a:p>
        </p:txBody>
      </p:sp>
      <p:pic>
        <p:nvPicPr>
          <p:cNvPr id="450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429981"/>
            <a:ext cx="8248650" cy="1414463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2057400"/>
            <a:ext cx="6591300" cy="2160587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2029" name="Rectangle 13"/>
          <p:cNvSpPr>
            <a:spLocks noChangeArrowheads="1"/>
          </p:cNvSpPr>
          <p:nvPr/>
        </p:nvSpPr>
        <p:spPr bwMode="auto">
          <a:xfrm>
            <a:off x="2505075" y="5191981"/>
            <a:ext cx="5715000" cy="3048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82030" name="Rectangle 14"/>
          <p:cNvSpPr>
            <a:spLocks noChangeArrowheads="1"/>
          </p:cNvSpPr>
          <p:nvPr/>
        </p:nvSpPr>
        <p:spPr bwMode="auto">
          <a:xfrm>
            <a:off x="2505075" y="5496781"/>
            <a:ext cx="5715000" cy="3048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15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Effect on Contribution Margin Ratio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235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82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82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2029" grpId="0" animBg="1"/>
      <p:bldP spid="98203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57338"/>
            <a:ext cx="8248650" cy="1414462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3276600"/>
            <a:ext cx="8077200" cy="2743200"/>
          </a:xfrm>
          <a:solidFill>
            <a:schemeClr val="bg1"/>
          </a:solidFill>
          <a:ln w="12700" cap="flat" algn="ctr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New Wave contributes 80 cents to net income for each dollar of increased sales while Vargo only contributes 40 cents.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For every dollar that sales declines, New Wave loses 80 cents in net income, whereas </a:t>
            </a:r>
            <a:r>
              <a:rPr lang="en-US" altLang="en-US" sz="2000" b="0" dirty="0" err="1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Vargo</a:t>
            </a: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 will only lose 40 cents.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New Wave’s cost structure which relies on fixed costs is </a:t>
            </a:r>
            <a:r>
              <a:rPr lang="en-US" altLang="en-US" sz="20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more sensitive to changes in sales.</a:t>
            </a:r>
          </a:p>
        </p:txBody>
      </p:sp>
      <p:sp>
        <p:nvSpPr>
          <p:cNvPr id="11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Effect on Contribution Margin Ratio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09310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305800" cy="1377950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3657600"/>
            <a:ext cx="8001000" cy="1828800"/>
          </a:xfrm>
          <a:solidFill>
            <a:schemeClr val="bg1"/>
          </a:solidFill>
          <a:ln w="12700" cap="flat" algn="ctr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New Wave needs to generate $150,000 more in sales than Vargo to break-even.  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Because of the greater break-even sales required, New Wave is a riskier company than Vargo.</a:t>
            </a:r>
          </a:p>
        </p:txBody>
      </p:sp>
      <p:sp>
        <p:nvSpPr>
          <p:cNvPr id="47110" name="Rectangle 9"/>
          <p:cNvSpPr>
            <a:spLocks noChangeArrowheads="1"/>
          </p:cNvSpPr>
          <p:nvPr/>
        </p:nvSpPr>
        <p:spPr bwMode="auto">
          <a:xfrm>
            <a:off x="609600" y="1295400"/>
            <a:ext cx="4953000" cy="5334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4572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Calculate the break-even point.</a:t>
            </a:r>
          </a:p>
        </p:txBody>
      </p:sp>
      <p:sp>
        <p:nvSpPr>
          <p:cNvPr id="984075" name="Rectangle 11"/>
          <p:cNvSpPr>
            <a:spLocks noChangeArrowheads="1"/>
          </p:cNvSpPr>
          <p:nvPr/>
        </p:nvSpPr>
        <p:spPr bwMode="auto">
          <a:xfrm>
            <a:off x="2286000" y="2743200"/>
            <a:ext cx="14478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84076" name="Rectangle 12"/>
          <p:cNvSpPr>
            <a:spLocks noChangeArrowheads="1"/>
          </p:cNvSpPr>
          <p:nvPr/>
        </p:nvSpPr>
        <p:spPr bwMode="auto">
          <a:xfrm>
            <a:off x="4495800" y="2743200"/>
            <a:ext cx="14478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84077" name="Rectangle 13"/>
          <p:cNvSpPr>
            <a:spLocks noChangeArrowheads="1"/>
          </p:cNvSpPr>
          <p:nvPr/>
        </p:nvSpPr>
        <p:spPr bwMode="auto">
          <a:xfrm>
            <a:off x="6934200" y="2743200"/>
            <a:ext cx="14478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84078" name="Rectangle 14"/>
          <p:cNvSpPr>
            <a:spLocks noChangeArrowheads="1"/>
          </p:cNvSpPr>
          <p:nvPr/>
        </p:nvSpPr>
        <p:spPr bwMode="auto">
          <a:xfrm>
            <a:off x="2286000" y="3048000"/>
            <a:ext cx="14478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84079" name="Rectangle 15"/>
          <p:cNvSpPr>
            <a:spLocks noChangeArrowheads="1"/>
          </p:cNvSpPr>
          <p:nvPr/>
        </p:nvSpPr>
        <p:spPr bwMode="auto">
          <a:xfrm>
            <a:off x="4495800" y="3048000"/>
            <a:ext cx="14478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984080" name="Rectangle 16"/>
          <p:cNvSpPr>
            <a:spLocks noChangeArrowheads="1"/>
          </p:cNvSpPr>
          <p:nvPr/>
        </p:nvSpPr>
        <p:spPr bwMode="auto">
          <a:xfrm>
            <a:off x="6934200" y="3048000"/>
            <a:ext cx="1447800" cy="228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algn="ctr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18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Effect on Break-Even Point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215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84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84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84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84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4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984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984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4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075" grpId="0" animBg="1"/>
      <p:bldP spid="984076" grpId="0" animBg="1"/>
      <p:bldP spid="984077" grpId="0" animBg="1"/>
      <p:bldP spid="984078" grpId="0" animBg="1"/>
      <p:bldP spid="984079" grpId="0" animBg="1"/>
      <p:bldP spid="98408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3581400"/>
            <a:ext cx="8382000" cy="1828800"/>
          </a:xfrm>
          <a:solidFill>
            <a:schemeClr val="bg1"/>
          </a:solidFill>
          <a:ln w="12700" cap="flat" algn="ctr">
            <a:solidFill>
              <a:schemeClr val="bg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The difference in ratios reflects the difference in risk between New Wave and Vargo.  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0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Vargo can sustain a 38% decline in sales before operating at a loss versus only a 19% decline for New Wave.</a:t>
            </a:r>
          </a:p>
        </p:txBody>
      </p:sp>
      <p:sp>
        <p:nvSpPr>
          <p:cNvPr id="48133" name="Rectangle 8"/>
          <p:cNvSpPr>
            <a:spLocks noChangeArrowheads="1"/>
          </p:cNvSpPr>
          <p:nvPr/>
        </p:nvSpPr>
        <p:spPr bwMode="auto">
          <a:xfrm>
            <a:off x="609600" y="1295400"/>
            <a:ext cx="5257800" cy="5334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4572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Computation of margin of safety ratio</a:t>
            </a:r>
          </a:p>
        </p:txBody>
      </p:sp>
      <p:pic>
        <p:nvPicPr>
          <p:cNvPr id="4813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305800" cy="1371600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Effect on Margin of Safety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31617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609600" y="1295400"/>
            <a:ext cx="7696200" cy="40386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6858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marL="463550" indent="-46355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b="1" dirty="0">
                <a:solidFill>
                  <a:srgbClr val="0000BF"/>
                </a:solidFill>
                <a:latin typeface="Liberation Sans" panose="020B0604020202020204" pitchFamily="34" charset="0"/>
              </a:rPr>
              <a:t>Operating leverage </a:t>
            </a: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refers to the extent that net income reacts to a given change in sales.</a:t>
            </a:r>
          </a:p>
          <a:p>
            <a:pPr marL="463550" indent="-46355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Higher fixed costs relative to variable costs cause a company to have </a:t>
            </a:r>
            <a:r>
              <a:rPr lang="en-US" altLang="en-US" sz="22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higher operating leverage</a:t>
            </a: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.</a:t>
            </a:r>
          </a:p>
          <a:p>
            <a:pPr marL="463550" indent="-46355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When sales revenues are increasing, high operating leverage means that profits will increase rapidly.</a:t>
            </a:r>
          </a:p>
          <a:p>
            <a:pPr marL="463550" indent="-463550">
              <a:lnSpc>
                <a:spcPct val="120000"/>
              </a:lnSpc>
              <a:spcBef>
                <a:spcPct val="7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When sales revenues are declining, too much operating leverage can have devastating consequences.</a:t>
            </a: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Operating Leverage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3649"/>
      </p:ext>
    </p:extLst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609600" y="1143000"/>
            <a:ext cx="8077200" cy="1143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685800" indent="-4572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Provides a measure of a company’s </a:t>
            </a: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earnings volatility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.</a:t>
            </a:r>
          </a:p>
          <a:p>
            <a:pPr marL="463550" indent="-46355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Computed by dividing total contribution margin by net income.</a:t>
            </a:r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6" y="2286000"/>
            <a:ext cx="8458200" cy="1379537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2" name="Rectangle 8"/>
          <p:cNvSpPr>
            <a:spLocks noChangeArrowheads="1"/>
          </p:cNvSpPr>
          <p:nvPr/>
        </p:nvSpPr>
        <p:spPr bwMode="auto">
          <a:xfrm>
            <a:off x="595952" y="3962400"/>
            <a:ext cx="7848600" cy="1143000"/>
          </a:xfrm>
          <a:prstGeom prst="rect">
            <a:avLst/>
          </a:prstGeom>
          <a:noFill/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15000"/>
              </a:lnSpc>
              <a:spcBef>
                <a:spcPct val="40000"/>
              </a:spcBef>
              <a:buClr>
                <a:srgbClr val="FF0000"/>
              </a:buClr>
              <a:buSzPct val="75000"/>
              <a:buFont typeface="Wingdings" pitchFamily="2" charset="2"/>
              <a:buNone/>
            </a:pP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New Wave’s earnings would go up (or down) by </a:t>
            </a:r>
            <a:r>
              <a:rPr lang="en-US" altLang="en-US" sz="2100" b="1" dirty="0">
                <a:solidFill>
                  <a:srgbClr val="000000"/>
                </a:solidFill>
                <a:latin typeface="Liberation Sans" panose="020B0604020202020204" pitchFamily="34" charset="0"/>
              </a:rPr>
              <a:t>about two times </a:t>
            </a:r>
            <a:r>
              <a:rPr lang="en-US" altLang="en-US" sz="2100" dirty="0">
                <a:solidFill>
                  <a:srgbClr val="000000"/>
                </a:solidFill>
                <a:latin typeface="Liberation Sans" panose="020B0604020202020204" pitchFamily="34" charset="0"/>
              </a:rPr>
              <a:t>(5.33 / 2.67 = 1.99) as much as Vargo’s with an equal percentage increase in sales.</a:t>
            </a: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Degree of Operating Leverage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01962"/>
      </p:ext>
    </p:extLst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8382000" cy="457200"/>
          </a:xfrm>
          <a:solidFill>
            <a:schemeClr val="bg1"/>
          </a:solidFill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en-US" sz="22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The degree of operating leverage:</a:t>
            </a: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762000" y="2438400"/>
            <a:ext cx="7696200" cy="289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/>
          <a:lstStyle>
            <a:lvl1pPr marL="517525" indent="-517525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a.	Can be computed by dividing total contribution margin by net income.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b. 	Provides a measure of the company’s earnings volatility.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c. 	Affects a company’s break-even point.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rgbClr val="808080"/>
              </a:buClr>
              <a:buSzPct val="75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d. 	All of the above. </a:t>
            </a:r>
          </a:p>
        </p:txBody>
      </p:sp>
      <p:sp>
        <p:nvSpPr>
          <p:cNvPr id="51205" name="Text Box 7"/>
          <p:cNvSpPr txBox="1">
            <a:spLocks noChangeArrowheads="1"/>
          </p:cNvSpPr>
          <p:nvPr/>
        </p:nvSpPr>
        <p:spPr bwMode="auto">
          <a:xfrm>
            <a:off x="609600" y="1295400"/>
            <a:ext cx="41148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pitchFamily="66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000" b="1" dirty="0">
                <a:solidFill>
                  <a:srgbClr val="0000BF"/>
                </a:solidFill>
                <a:latin typeface="Liberation Sans" panose="020B0604020202020204" pitchFamily="34" charset="0"/>
              </a:rPr>
              <a:t>Question</a:t>
            </a:r>
          </a:p>
        </p:txBody>
      </p:sp>
      <p:sp>
        <p:nvSpPr>
          <p:cNvPr id="11" name="Notched Right Arrow 10"/>
          <p:cNvSpPr/>
          <p:nvPr/>
        </p:nvSpPr>
        <p:spPr bwMode="auto">
          <a:xfrm>
            <a:off x="228600" y="4953000"/>
            <a:ext cx="609600" cy="457200"/>
          </a:xfrm>
          <a:prstGeom prst="notchedRightArrow">
            <a:avLst/>
          </a:prstGeom>
          <a:solidFill>
            <a:srgbClr val="0000BF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sz="2800" dirty="0">
              <a:solidFill>
                <a:srgbClr val="000000"/>
              </a:solidFill>
              <a:latin typeface="Liberation Sans" panose="020B0604020202020204" pitchFamily="34" charset="0"/>
              <a:cs typeface="Arial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096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r>
              <a:rPr lang="en-US" altLang="en-US" sz="3200" b="1" dirty="0">
                <a:solidFill>
                  <a:srgbClr val="0000BF"/>
                </a:solidFill>
                <a:latin typeface="Liberation Sans" panose="020B0604020202020204" pitchFamily="34" charset="0"/>
                <a:cs typeface="Arial" charset="0"/>
              </a:rPr>
              <a:t>Operating Leverage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51D2-38C9-4A1F-A4F4-C64EE2180C5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525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95400"/>
            <a:ext cx="8001000" cy="3886200"/>
          </a:xfrm>
          <a:noFill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685800" lvl="1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Throughout the range of possible levels of activity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, a straight-line relationship usually does not exist for either variable costs or fixed costs. </a:t>
            </a:r>
          </a:p>
          <a:p>
            <a:pPr marL="685800" lvl="1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Relationship between variable costs and changes in activity level is often </a:t>
            </a:r>
            <a:r>
              <a:rPr lang="en-US" altLang="en-US" sz="21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curvilinear</a:t>
            </a:r>
            <a:r>
              <a:rPr lang="en-US" altLang="en-US" sz="2100" b="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.</a:t>
            </a:r>
          </a:p>
          <a:p>
            <a:pPr marL="682625" lvl="1" indent="-45085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b="0" kern="120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ea typeface="+mn-ea"/>
                <a:cs typeface="+mn-cs"/>
              </a:rPr>
              <a:t>For </a:t>
            </a:r>
            <a:r>
              <a:rPr lang="en-US" altLang="en-US" sz="2100" kern="120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ea typeface="+mn-ea"/>
                <a:cs typeface="+mn-cs"/>
              </a:rPr>
              <a:t>fixed costs</a:t>
            </a:r>
            <a:r>
              <a:rPr lang="en-US" altLang="en-US" sz="2100" b="0" kern="120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ea typeface="+mn-ea"/>
                <a:cs typeface="+mn-cs"/>
              </a:rPr>
              <a:t>, the </a:t>
            </a:r>
            <a:r>
              <a:rPr lang="en-US" altLang="en-US" sz="2100" kern="120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ea typeface="+mn-ea"/>
                <a:cs typeface="+mn-cs"/>
              </a:rPr>
              <a:t>relationship is also nonlinear</a:t>
            </a:r>
            <a:r>
              <a:rPr lang="en-US" altLang="en-US" sz="2100" b="0" kern="1200" dirty="0">
                <a:solidFill>
                  <a:srgbClr val="000000"/>
                </a:solidFill>
                <a:effectLst/>
                <a:latin typeface="Liberation Sans" panose="020B0604020202020204" pitchFamily="34" charset="0"/>
                <a:ea typeface="+mn-ea"/>
                <a:cs typeface="+mn-cs"/>
              </a:rPr>
              <a:t> – some fixed costs will not change over the entire range of activities, while other fixed costs may change.</a:t>
            </a:r>
            <a:endParaRPr lang="en-US" altLang="en-US" sz="2100" b="0" dirty="0">
              <a:solidFill>
                <a:schemeClr val="tx1"/>
              </a:solidFill>
              <a:effectLst/>
              <a:latin typeface="Liberation Sans" panose="020B0604020202020204" pitchFamily="34" charset="0"/>
            </a:endParaRPr>
          </a:p>
          <a:p>
            <a:pPr marL="685800" lvl="1" indent="-457200">
              <a:lnSpc>
                <a:spcPct val="120000"/>
              </a:lnSpc>
              <a:spcBef>
                <a:spcPct val="60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endParaRPr lang="en-US" altLang="en-US" sz="2100" b="0" dirty="0">
              <a:solidFill>
                <a:schemeClr val="tx1"/>
              </a:solidFill>
              <a:effectLst/>
              <a:latin typeface="Liberation Sans" panose="020B0604020202020204" pitchFamily="34" charset="0"/>
            </a:endParaRPr>
          </a:p>
        </p:txBody>
      </p:sp>
      <p:sp>
        <p:nvSpPr>
          <p:cNvPr id="18437" name="Line 2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8438" name="Rectangle 7"/>
          <p:cNvSpPr>
            <a:spLocks noChangeArrowheads="1"/>
          </p:cNvSpPr>
          <p:nvPr/>
        </p:nvSpPr>
        <p:spPr bwMode="auto">
          <a:xfrm>
            <a:off x="533400" y="304800"/>
            <a:ext cx="83058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Relevant Range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78-AB57-4A94-A3E4-6BFF3F48EAF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movnglnc">
  <a:themeElements>
    <a:clrScheme name="movnglnc 4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Office\Templates\1033\Company Handbook.pot</Template>
  <TotalTime>13281</TotalTime>
  <Pages>43</Pages>
  <Words>3516</Words>
  <Application>Microsoft Office PowerPoint</Application>
  <PresentationFormat>On-screen Show (4:3)</PresentationFormat>
  <Paragraphs>508</Paragraphs>
  <Slides>89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Liberation Sans</vt:lpstr>
      <vt:lpstr>Arial</vt:lpstr>
      <vt:lpstr>Comic Sans MS</vt:lpstr>
      <vt:lpstr>Times New Roman</vt:lpstr>
      <vt:lpstr>Wingdings</vt:lpstr>
      <vt:lpstr>movnglnc</vt:lpstr>
      <vt:lpstr>1_movnglnc</vt:lpstr>
      <vt:lpstr>2_movnglnc</vt:lpstr>
      <vt:lpstr>4_movnglnc</vt:lpstr>
      <vt:lpstr>5_movnglnc</vt:lpstr>
      <vt:lpstr>6_movnglnc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Accounting Principles 8th Edition</dc:title>
  <dc:subject>Chapter 22</dc:subject>
  <dc:creator>Dan &amp; Suzanne Ward</dc:creator>
  <cp:lastModifiedBy>Xi Jiang</cp:lastModifiedBy>
  <cp:revision>1773</cp:revision>
  <cp:lastPrinted>1999-09-16T17:08:20Z</cp:lastPrinted>
  <dcterms:created xsi:type="dcterms:W3CDTF">1997-03-28T18:03:02Z</dcterms:created>
  <dcterms:modified xsi:type="dcterms:W3CDTF">2022-03-21T17:24:31Z</dcterms:modified>
</cp:coreProperties>
</file>